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52"/>
  </p:notesMasterIdLst>
  <p:sldIdLst>
    <p:sldId id="381" r:id="rId5"/>
    <p:sldId id="371" r:id="rId6"/>
    <p:sldId id="410" r:id="rId7"/>
    <p:sldId id="289" r:id="rId8"/>
    <p:sldId id="457" r:id="rId9"/>
    <p:sldId id="458" r:id="rId10"/>
    <p:sldId id="455" r:id="rId11"/>
    <p:sldId id="412" r:id="rId12"/>
    <p:sldId id="413" r:id="rId13"/>
    <p:sldId id="414" r:id="rId14"/>
    <p:sldId id="415" r:id="rId15"/>
    <p:sldId id="416" r:id="rId16"/>
    <p:sldId id="417" r:id="rId17"/>
    <p:sldId id="418" r:id="rId18"/>
    <p:sldId id="419" r:id="rId19"/>
    <p:sldId id="420" r:id="rId20"/>
    <p:sldId id="421" r:id="rId21"/>
    <p:sldId id="422" r:id="rId22"/>
    <p:sldId id="423" r:id="rId23"/>
    <p:sldId id="357" r:id="rId24"/>
    <p:sldId id="424" r:id="rId25"/>
    <p:sldId id="425" r:id="rId26"/>
    <p:sldId id="429" r:id="rId27"/>
    <p:sldId id="428" r:id="rId28"/>
    <p:sldId id="430" r:id="rId29"/>
    <p:sldId id="431" r:id="rId30"/>
    <p:sldId id="432" r:id="rId31"/>
    <p:sldId id="433" r:id="rId32"/>
    <p:sldId id="434" r:id="rId33"/>
    <p:sldId id="435" r:id="rId34"/>
    <p:sldId id="436" r:id="rId35"/>
    <p:sldId id="437" r:id="rId36"/>
    <p:sldId id="438" r:id="rId37"/>
    <p:sldId id="439" r:id="rId38"/>
    <p:sldId id="441" r:id="rId39"/>
    <p:sldId id="447" r:id="rId40"/>
    <p:sldId id="442" r:id="rId41"/>
    <p:sldId id="443" r:id="rId42"/>
    <p:sldId id="446" r:id="rId43"/>
    <p:sldId id="444" r:id="rId44"/>
    <p:sldId id="448" r:id="rId45"/>
    <p:sldId id="449" r:id="rId46"/>
    <p:sldId id="450" r:id="rId47"/>
    <p:sldId id="451" r:id="rId48"/>
    <p:sldId id="453" r:id="rId49"/>
    <p:sldId id="454" r:id="rId50"/>
    <p:sldId id="452" r:id="rId51"/>
  </p:sldIdLst>
  <p:sldSz cx="12192000" cy="6858000"/>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80" autoAdjust="0"/>
    <p:restoredTop sz="70048" autoAdjust="0"/>
  </p:normalViewPr>
  <p:slideViewPr>
    <p:cSldViewPr snapToGrid="0">
      <p:cViewPr varScale="1">
        <p:scale>
          <a:sx n="114" d="100"/>
          <a:sy n="114" d="100"/>
        </p:scale>
        <p:origin x="1950" y="96"/>
      </p:cViewPr>
      <p:guideLst/>
    </p:cSldViewPr>
  </p:slideViewPr>
  <p:outlineViewPr>
    <p:cViewPr>
      <p:scale>
        <a:sx n="33" d="100"/>
        <a:sy n="33" d="100"/>
      </p:scale>
      <p:origin x="0" y="-19888"/>
    </p:cViewPr>
  </p:outlineViewPr>
  <p:notesTextViewPr>
    <p:cViewPr>
      <p:scale>
        <a:sx n="3" d="2"/>
        <a:sy n="3" d="2"/>
      </p:scale>
      <p:origin x="0" y="0"/>
    </p:cViewPr>
  </p:notesTextViewPr>
  <p:notesViewPr>
    <p:cSldViewPr snapToGrid="0">
      <p:cViewPr varScale="1">
        <p:scale>
          <a:sx n="123" d="100"/>
          <a:sy n="123" d="100"/>
        </p:scale>
        <p:origin x="4796" y="6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ableStyles" Target="tableStyle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jpe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1727"/>
          </a:xfrm>
          <a:prstGeom prst="rect">
            <a:avLst/>
          </a:prstGeom>
        </p:spPr>
        <p:txBody>
          <a:bodyPr vert="horz" lIns="96661" tIns="48331" rIns="96661" bIns="48331" rtlCol="0"/>
          <a:lstStyle>
            <a:lvl1pPr algn="l">
              <a:defRPr sz="1300"/>
            </a:lvl1pPr>
          </a:lstStyle>
          <a:p>
            <a:endParaRPr lang="en-US" dirty="0"/>
          </a:p>
        </p:txBody>
      </p:sp>
      <p:sp>
        <p:nvSpPr>
          <p:cNvPr id="3" name="Date Placeholder 2"/>
          <p:cNvSpPr>
            <a:spLocks noGrp="1"/>
          </p:cNvSpPr>
          <p:nvPr>
            <p:ph type="dt" idx="1"/>
          </p:nvPr>
        </p:nvSpPr>
        <p:spPr>
          <a:xfrm>
            <a:off x="4143587" y="0"/>
            <a:ext cx="3169920" cy="481727"/>
          </a:xfrm>
          <a:prstGeom prst="rect">
            <a:avLst/>
          </a:prstGeom>
        </p:spPr>
        <p:txBody>
          <a:bodyPr vert="horz" lIns="96661" tIns="48331" rIns="96661" bIns="48331" rtlCol="0"/>
          <a:lstStyle>
            <a:lvl1pPr algn="r">
              <a:defRPr sz="1300"/>
            </a:lvl1pPr>
          </a:lstStyle>
          <a:p>
            <a:fld id="{91ED72D7-FE6F-4B82-8D31-76BC00B06094}" type="datetimeFigureOut">
              <a:rPr lang="en-US" smtClean="0"/>
              <a:t>4/13/2017</a:t>
            </a:fld>
            <a:endParaRPr lang="en-US" dirty="0"/>
          </a:p>
        </p:txBody>
      </p:sp>
      <p:sp>
        <p:nvSpPr>
          <p:cNvPr id="4" name="Slide Image Placeholder 3"/>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6661" tIns="48331" rIns="96661" bIns="48331" rtlCol="0" anchor="ctr"/>
          <a:lstStyle/>
          <a:p>
            <a:endParaRPr lang="en-US" dirty="0"/>
          </a:p>
        </p:txBody>
      </p:sp>
      <p:sp>
        <p:nvSpPr>
          <p:cNvPr id="5" name="Notes Placeholder 4"/>
          <p:cNvSpPr>
            <a:spLocks noGrp="1"/>
          </p:cNvSpPr>
          <p:nvPr>
            <p:ph type="body" sz="quarter" idx="3"/>
          </p:nvPr>
        </p:nvSpPr>
        <p:spPr>
          <a:xfrm>
            <a:off x="731520" y="4620577"/>
            <a:ext cx="5852160" cy="3780473"/>
          </a:xfrm>
          <a:prstGeom prst="rect">
            <a:avLst/>
          </a:prstGeom>
        </p:spPr>
        <p:txBody>
          <a:bodyPr vert="horz" lIns="96661" tIns="48331" rIns="96661" bIns="48331"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4"/>
            <a:ext cx="3169920" cy="481726"/>
          </a:xfrm>
          <a:prstGeom prst="rect">
            <a:avLst/>
          </a:prstGeom>
        </p:spPr>
        <p:txBody>
          <a:bodyPr vert="horz" lIns="96661" tIns="48331" rIns="96661" bIns="48331" rtlCol="0" anchor="b"/>
          <a:lstStyle>
            <a:lvl1pPr algn="l">
              <a:defRPr sz="1300"/>
            </a:lvl1pPr>
          </a:lstStyle>
          <a:p>
            <a:endParaRPr lang="en-US" dirty="0"/>
          </a:p>
        </p:txBody>
      </p:sp>
      <p:sp>
        <p:nvSpPr>
          <p:cNvPr id="7" name="Slide Number Placeholder 6"/>
          <p:cNvSpPr>
            <a:spLocks noGrp="1"/>
          </p:cNvSpPr>
          <p:nvPr>
            <p:ph type="sldNum" sz="quarter" idx="5"/>
          </p:nvPr>
        </p:nvSpPr>
        <p:spPr>
          <a:xfrm>
            <a:off x="4143587" y="9119474"/>
            <a:ext cx="3169920" cy="481726"/>
          </a:xfrm>
          <a:prstGeom prst="rect">
            <a:avLst/>
          </a:prstGeom>
        </p:spPr>
        <p:txBody>
          <a:bodyPr vert="horz" lIns="96661" tIns="48331" rIns="96661" bIns="48331" rtlCol="0" anchor="b"/>
          <a:lstStyle>
            <a:lvl1pPr algn="r">
              <a:defRPr sz="1300"/>
            </a:lvl1pPr>
          </a:lstStyle>
          <a:p>
            <a:fld id="{5394DE12-7B9B-46AA-AC19-C30A49928B9B}" type="slidenum">
              <a:rPr lang="en-US" smtClean="0"/>
              <a:t>‹#›</a:t>
            </a:fld>
            <a:endParaRPr lang="en-US" dirty="0"/>
          </a:p>
        </p:txBody>
      </p:sp>
    </p:spTree>
    <p:extLst>
      <p:ext uri="{BB962C8B-B14F-4D97-AF65-F5344CB8AC3E}">
        <p14:creationId xmlns:p14="http://schemas.microsoft.com/office/powerpoint/2010/main" val="41503658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a:t>
            </a:fld>
            <a:endParaRPr lang="en-US" dirty="0"/>
          </a:p>
        </p:txBody>
      </p:sp>
    </p:spTree>
    <p:extLst>
      <p:ext uri="{BB962C8B-B14F-4D97-AF65-F5344CB8AC3E}">
        <p14:creationId xmlns:p14="http://schemas.microsoft.com/office/powerpoint/2010/main" val="394227111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Adapter Classes are an alternative to implementing all five methods. For our examples, I will be implementing all five, even if some of them seem unnecessary. You ware welcome to use Adapters in your assignments if you prefer. </a:t>
            </a:r>
          </a:p>
        </p:txBody>
      </p:sp>
      <p:sp>
        <p:nvSpPr>
          <p:cNvPr id="4" name="Slide Number Placeholder 3"/>
          <p:cNvSpPr>
            <a:spLocks noGrp="1"/>
          </p:cNvSpPr>
          <p:nvPr>
            <p:ph type="sldNum" sz="quarter" idx="10"/>
          </p:nvPr>
        </p:nvSpPr>
        <p:spPr/>
        <p:txBody>
          <a:bodyPr/>
          <a:lstStyle/>
          <a:p>
            <a:fld id="{5394DE12-7B9B-46AA-AC19-C30A49928B9B}" type="slidenum">
              <a:rPr lang="en-US" smtClean="0"/>
              <a:t>10</a:t>
            </a:fld>
            <a:endParaRPr lang="en-US" dirty="0"/>
          </a:p>
        </p:txBody>
      </p:sp>
    </p:spTree>
    <p:extLst>
      <p:ext uri="{BB962C8B-B14F-4D97-AF65-F5344CB8AC3E}">
        <p14:creationId xmlns:p14="http://schemas.microsoft.com/office/powerpoint/2010/main" val="32302383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 </a:t>
            </a:r>
          </a:p>
        </p:txBody>
      </p:sp>
      <p:sp>
        <p:nvSpPr>
          <p:cNvPr id="4" name="Slide Number Placeholder 3"/>
          <p:cNvSpPr>
            <a:spLocks noGrp="1"/>
          </p:cNvSpPr>
          <p:nvPr>
            <p:ph type="sldNum" sz="quarter" idx="10"/>
          </p:nvPr>
        </p:nvSpPr>
        <p:spPr/>
        <p:txBody>
          <a:bodyPr/>
          <a:lstStyle/>
          <a:p>
            <a:fld id="{5394DE12-7B9B-46AA-AC19-C30A49928B9B}" type="slidenum">
              <a:rPr lang="en-US" smtClean="0"/>
              <a:t>11</a:t>
            </a:fld>
            <a:endParaRPr lang="en-US" dirty="0"/>
          </a:p>
        </p:txBody>
      </p:sp>
    </p:spTree>
    <p:extLst>
      <p:ext uri="{BB962C8B-B14F-4D97-AF65-F5344CB8AC3E}">
        <p14:creationId xmlns:p14="http://schemas.microsoft.com/office/powerpoint/2010/main" val="17345627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 </a:t>
            </a:r>
          </a:p>
        </p:txBody>
      </p:sp>
      <p:sp>
        <p:nvSpPr>
          <p:cNvPr id="4" name="Slide Number Placeholder 3"/>
          <p:cNvSpPr>
            <a:spLocks noGrp="1"/>
          </p:cNvSpPr>
          <p:nvPr>
            <p:ph type="sldNum" sz="quarter" idx="10"/>
          </p:nvPr>
        </p:nvSpPr>
        <p:spPr/>
        <p:txBody>
          <a:bodyPr/>
          <a:lstStyle/>
          <a:p>
            <a:fld id="{5394DE12-7B9B-46AA-AC19-C30A49928B9B}" type="slidenum">
              <a:rPr lang="en-US" smtClean="0"/>
              <a:t>12</a:t>
            </a:fld>
            <a:endParaRPr lang="en-US" dirty="0"/>
          </a:p>
        </p:txBody>
      </p:sp>
    </p:spTree>
    <p:extLst>
      <p:ext uri="{BB962C8B-B14F-4D97-AF65-F5344CB8AC3E}">
        <p14:creationId xmlns:p14="http://schemas.microsoft.com/office/powerpoint/2010/main" val="28846231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Yes, this is often what a UI design looks like. In our first coding example this week, we are going to enhance the OvalDraw application to include menu elements to OvalDraw File|Exit and Edit|Clear. In addition, we will implement adding new random ovals with either a line color or a line weight. Finally, we will add file saving and opening and add the related Open and Save menu items to the application… more on that later. </a:t>
            </a:r>
          </a:p>
          <a:p>
            <a:endParaRPr lang="en-US" sz="1000" dirty="0"/>
          </a:p>
          <a:p>
            <a:r>
              <a:rPr lang="en-US" sz="1000" dirty="0"/>
              <a:t>I anticipate that we will also implement something with mouse clicking, mouse dragging, and timer also, but am uncertain what form that may take. </a:t>
            </a:r>
          </a:p>
        </p:txBody>
      </p:sp>
      <p:sp>
        <p:nvSpPr>
          <p:cNvPr id="4" name="Slide Number Placeholder 3"/>
          <p:cNvSpPr>
            <a:spLocks noGrp="1"/>
          </p:cNvSpPr>
          <p:nvPr>
            <p:ph type="sldNum" sz="quarter" idx="10"/>
          </p:nvPr>
        </p:nvSpPr>
        <p:spPr/>
        <p:txBody>
          <a:bodyPr/>
          <a:lstStyle/>
          <a:p>
            <a:fld id="{5394DE12-7B9B-46AA-AC19-C30A49928B9B}" type="slidenum">
              <a:rPr lang="en-US" smtClean="0"/>
              <a:t>13</a:t>
            </a:fld>
            <a:endParaRPr lang="en-US" dirty="0"/>
          </a:p>
        </p:txBody>
      </p:sp>
    </p:spTree>
    <p:extLst>
      <p:ext uri="{BB962C8B-B14F-4D97-AF65-F5344CB8AC3E}">
        <p14:creationId xmlns:p14="http://schemas.microsoft.com/office/powerpoint/2010/main" val="134790990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We will likely have a final programming example that will show some animation using timers. I’m not sure what form that example will take. </a:t>
            </a:r>
          </a:p>
        </p:txBody>
      </p:sp>
      <p:sp>
        <p:nvSpPr>
          <p:cNvPr id="4" name="Slide Number Placeholder 3"/>
          <p:cNvSpPr>
            <a:spLocks noGrp="1"/>
          </p:cNvSpPr>
          <p:nvPr>
            <p:ph type="sldNum" sz="quarter" idx="10"/>
          </p:nvPr>
        </p:nvSpPr>
        <p:spPr/>
        <p:txBody>
          <a:bodyPr/>
          <a:lstStyle/>
          <a:p>
            <a:fld id="{5394DE12-7B9B-46AA-AC19-C30A49928B9B}" type="slidenum">
              <a:rPr lang="en-US" smtClean="0"/>
              <a:t>14</a:t>
            </a:fld>
            <a:endParaRPr lang="en-US" dirty="0"/>
          </a:p>
        </p:txBody>
      </p:sp>
    </p:spTree>
    <p:extLst>
      <p:ext uri="{BB962C8B-B14F-4D97-AF65-F5344CB8AC3E}">
        <p14:creationId xmlns:p14="http://schemas.microsoft.com/office/powerpoint/2010/main" val="293347940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15</a:t>
            </a:fld>
            <a:endParaRPr lang="en-US" dirty="0"/>
          </a:p>
        </p:txBody>
      </p:sp>
    </p:spTree>
    <p:extLst>
      <p:ext uri="{BB962C8B-B14F-4D97-AF65-F5344CB8AC3E}">
        <p14:creationId xmlns:p14="http://schemas.microsoft.com/office/powerpoint/2010/main" val="19808688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Any of these items would be a good candidate for your “interesting and unique” feature to add to your Mosaic assignment. </a:t>
            </a:r>
          </a:p>
        </p:txBody>
      </p:sp>
      <p:sp>
        <p:nvSpPr>
          <p:cNvPr id="4" name="Slide Number Placeholder 3"/>
          <p:cNvSpPr>
            <a:spLocks noGrp="1"/>
          </p:cNvSpPr>
          <p:nvPr>
            <p:ph type="sldNum" sz="quarter" idx="10"/>
          </p:nvPr>
        </p:nvSpPr>
        <p:spPr/>
        <p:txBody>
          <a:bodyPr/>
          <a:lstStyle/>
          <a:p>
            <a:fld id="{5394DE12-7B9B-46AA-AC19-C30A49928B9B}" type="slidenum">
              <a:rPr lang="en-US" smtClean="0"/>
              <a:t>16</a:t>
            </a:fld>
            <a:endParaRPr lang="en-US" dirty="0"/>
          </a:p>
        </p:txBody>
      </p:sp>
    </p:spTree>
    <p:extLst>
      <p:ext uri="{BB962C8B-B14F-4D97-AF65-F5344CB8AC3E}">
        <p14:creationId xmlns:p14="http://schemas.microsoft.com/office/powerpoint/2010/main" val="151953218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A buffered writer or buffered stream efficiently organization reads and writes for optimal disk performance. The danger is that if there is a power failure (or someone accidentally kicks your power strip) you could lose data. It is good to “flush the buffer” at critical times when using a buffered writer on mission critical projects. There is little or no danger in using a buffered reader. </a:t>
            </a:r>
          </a:p>
        </p:txBody>
      </p:sp>
      <p:sp>
        <p:nvSpPr>
          <p:cNvPr id="4" name="Slide Number Placeholder 3"/>
          <p:cNvSpPr>
            <a:spLocks noGrp="1"/>
          </p:cNvSpPr>
          <p:nvPr>
            <p:ph type="sldNum" sz="quarter" idx="10"/>
          </p:nvPr>
        </p:nvSpPr>
        <p:spPr/>
        <p:txBody>
          <a:bodyPr/>
          <a:lstStyle/>
          <a:p>
            <a:fld id="{5394DE12-7B9B-46AA-AC19-C30A49928B9B}" type="slidenum">
              <a:rPr lang="en-US" smtClean="0"/>
              <a:t>17</a:t>
            </a:fld>
            <a:endParaRPr lang="en-US" dirty="0"/>
          </a:p>
        </p:txBody>
      </p:sp>
    </p:spTree>
    <p:extLst>
      <p:ext uri="{BB962C8B-B14F-4D97-AF65-F5344CB8AC3E}">
        <p14:creationId xmlns:p14="http://schemas.microsoft.com/office/powerpoint/2010/main" val="56867196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Our second programming example this week will be implementing Save &amp; Open in our OvalDraw application. </a:t>
            </a:r>
          </a:p>
        </p:txBody>
      </p:sp>
      <p:sp>
        <p:nvSpPr>
          <p:cNvPr id="4" name="Slide Number Placeholder 3"/>
          <p:cNvSpPr>
            <a:spLocks noGrp="1"/>
          </p:cNvSpPr>
          <p:nvPr>
            <p:ph type="sldNum" sz="quarter" idx="10"/>
          </p:nvPr>
        </p:nvSpPr>
        <p:spPr/>
        <p:txBody>
          <a:bodyPr/>
          <a:lstStyle/>
          <a:p>
            <a:fld id="{5394DE12-7B9B-46AA-AC19-C30A49928B9B}" type="slidenum">
              <a:rPr lang="en-US" smtClean="0"/>
              <a:t>18</a:t>
            </a:fld>
            <a:endParaRPr lang="en-US" dirty="0"/>
          </a:p>
        </p:txBody>
      </p:sp>
    </p:spTree>
    <p:extLst>
      <p:ext uri="{BB962C8B-B14F-4D97-AF65-F5344CB8AC3E}">
        <p14:creationId xmlns:p14="http://schemas.microsoft.com/office/powerpoint/2010/main" val="26933712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19</a:t>
            </a:fld>
            <a:endParaRPr lang="en-US" dirty="0"/>
          </a:p>
        </p:txBody>
      </p:sp>
    </p:spTree>
    <p:extLst>
      <p:ext uri="{BB962C8B-B14F-4D97-AF65-F5344CB8AC3E}">
        <p14:creationId xmlns:p14="http://schemas.microsoft.com/office/powerpoint/2010/main" val="27418449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000" dirty="0"/>
              <a:t>I’m looking for your feedback!</a:t>
            </a:r>
          </a:p>
        </p:txBody>
      </p:sp>
      <p:sp>
        <p:nvSpPr>
          <p:cNvPr id="4" name="Slide Number Placeholder 3"/>
          <p:cNvSpPr>
            <a:spLocks noGrp="1"/>
          </p:cNvSpPr>
          <p:nvPr>
            <p:ph type="sldNum" sz="quarter" idx="10"/>
          </p:nvPr>
        </p:nvSpPr>
        <p:spPr/>
        <p:txBody>
          <a:bodyPr/>
          <a:lstStyle/>
          <a:p>
            <a:fld id="{5394DE12-7B9B-46AA-AC19-C30A49928B9B}" type="slidenum">
              <a:rPr lang="en-US" smtClean="0"/>
              <a:t>2</a:t>
            </a:fld>
            <a:endParaRPr lang="en-US" dirty="0"/>
          </a:p>
        </p:txBody>
      </p:sp>
    </p:spTree>
    <p:extLst>
      <p:ext uri="{BB962C8B-B14F-4D97-AF65-F5344CB8AC3E}">
        <p14:creationId xmlns:p14="http://schemas.microsoft.com/office/powerpoint/2010/main" val="405638623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20</a:t>
            </a:fld>
            <a:endParaRPr lang="en-US" dirty="0"/>
          </a:p>
        </p:txBody>
      </p:sp>
    </p:spTree>
    <p:extLst>
      <p:ext uri="{BB962C8B-B14F-4D97-AF65-F5344CB8AC3E}">
        <p14:creationId xmlns:p14="http://schemas.microsoft.com/office/powerpoint/2010/main" val="162276799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Quick note: I have changed the resolution of our videos starting with this  session. I was using 1366x768 which made for more manageable video downloads, etc. As we head toward using Visual Studio and C#, I would like to move toward 1920x1080 to better allow us to see the integrated development environment (IDE). Let me know if the increased resolution causes difficulty in accessing or viewing the videos. </a:t>
            </a:r>
          </a:p>
        </p:txBody>
      </p:sp>
      <p:sp>
        <p:nvSpPr>
          <p:cNvPr id="4" name="Slide Number Placeholder 3"/>
          <p:cNvSpPr>
            <a:spLocks noGrp="1"/>
          </p:cNvSpPr>
          <p:nvPr>
            <p:ph type="sldNum" sz="quarter" idx="10"/>
          </p:nvPr>
        </p:nvSpPr>
        <p:spPr/>
        <p:txBody>
          <a:bodyPr/>
          <a:lstStyle/>
          <a:p>
            <a:fld id="{5394DE12-7B9B-46AA-AC19-C30A49928B9B}" type="slidenum">
              <a:rPr lang="en-US" smtClean="0"/>
              <a:t>21</a:t>
            </a:fld>
            <a:endParaRPr lang="en-US" dirty="0"/>
          </a:p>
        </p:txBody>
      </p:sp>
    </p:spTree>
    <p:extLst>
      <p:ext uri="{BB962C8B-B14F-4D97-AF65-F5344CB8AC3E}">
        <p14:creationId xmlns:p14="http://schemas.microsoft.com/office/powerpoint/2010/main" val="27135742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Any of these items would be a good candidate for your “interesting and unique” feature to add to your Mosaic assignment. </a:t>
            </a:r>
          </a:p>
        </p:txBody>
      </p:sp>
      <p:sp>
        <p:nvSpPr>
          <p:cNvPr id="4" name="Slide Number Placeholder 3"/>
          <p:cNvSpPr>
            <a:spLocks noGrp="1"/>
          </p:cNvSpPr>
          <p:nvPr>
            <p:ph type="sldNum" sz="quarter" idx="10"/>
          </p:nvPr>
        </p:nvSpPr>
        <p:spPr/>
        <p:txBody>
          <a:bodyPr/>
          <a:lstStyle/>
          <a:p>
            <a:fld id="{5394DE12-7B9B-46AA-AC19-C30A49928B9B}" type="slidenum">
              <a:rPr lang="en-US" smtClean="0"/>
              <a:t>22</a:t>
            </a:fld>
            <a:endParaRPr lang="en-US" dirty="0"/>
          </a:p>
        </p:txBody>
      </p:sp>
    </p:spTree>
    <p:extLst>
      <p:ext uri="{BB962C8B-B14F-4D97-AF65-F5344CB8AC3E}">
        <p14:creationId xmlns:p14="http://schemas.microsoft.com/office/powerpoint/2010/main" val="377486409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Any of these items would be a good candidate for your “interesting and unique” feature to add to your Mosaic assignment. </a:t>
            </a:r>
          </a:p>
        </p:txBody>
      </p:sp>
      <p:sp>
        <p:nvSpPr>
          <p:cNvPr id="4" name="Slide Number Placeholder 3"/>
          <p:cNvSpPr>
            <a:spLocks noGrp="1"/>
          </p:cNvSpPr>
          <p:nvPr>
            <p:ph type="sldNum" sz="quarter" idx="10"/>
          </p:nvPr>
        </p:nvSpPr>
        <p:spPr/>
        <p:txBody>
          <a:bodyPr/>
          <a:lstStyle/>
          <a:p>
            <a:fld id="{5394DE12-7B9B-46AA-AC19-C30A49928B9B}" type="slidenum">
              <a:rPr lang="en-US" smtClean="0"/>
              <a:t>23</a:t>
            </a:fld>
            <a:endParaRPr lang="en-US" dirty="0"/>
          </a:p>
        </p:txBody>
      </p:sp>
    </p:spTree>
    <p:extLst>
      <p:ext uri="{BB962C8B-B14F-4D97-AF65-F5344CB8AC3E}">
        <p14:creationId xmlns:p14="http://schemas.microsoft.com/office/powerpoint/2010/main" val="32669993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Yes, this is often what a UI design looks like. In our first coding example this week, we are going to enhance the OvalDraw application to include menu elements to OvalDraw File|Exit and Edit|Clear. In addition, we will implement adding new random ovals with either a line color or a line weight. Finally, we will add file saving and opening and add the related Open and Save menu items to the application… more on that later. </a:t>
            </a:r>
          </a:p>
          <a:p>
            <a:endParaRPr lang="en-US" sz="1000" dirty="0"/>
          </a:p>
          <a:p>
            <a:r>
              <a:rPr lang="en-US" sz="1000" dirty="0"/>
              <a:t>I anticipate that we will also implement something with mouse clicking, mouse dragging, and timer also, but am uncertain what form that may take. </a:t>
            </a:r>
          </a:p>
        </p:txBody>
      </p:sp>
      <p:sp>
        <p:nvSpPr>
          <p:cNvPr id="4" name="Slide Number Placeholder 3"/>
          <p:cNvSpPr>
            <a:spLocks noGrp="1"/>
          </p:cNvSpPr>
          <p:nvPr>
            <p:ph type="sldNum" sz="quarter" idx="10"/>
          </p:nvPr>
        </p:nvSpPr>
        <p:spPr/>
        <p:txBody>
          <a:bodyPr/>
          <a:lstStyle/>
          <a:p>
            <a:fld id="{5394DE12-7B9B-46AA-AC19-C30A49928B9B}" type="slidenum">
              <a:rPr lang="en-US" smtClean="0"/>
              <a:t>24</a:t>
            </a:fld>
            <a:endParaRPr lang="en-US" dirty="0"/>
          </a:p>
        </p:txBody>
      </p:sp>
    </p:spTree>
    <p:extLst>
      <p:ext uri="{BB962C8B-B14F-4D97-AF65-F5344CB8AC3E}">
        <p14:creationId xmlns:p14="http://schemas.microsoft.com/office/powerpoint/2010/main" val="344573102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Any of these items would be a good candidate for your “interesting and unique” feature to add to your Mosaic assignment. </a:t>
            </a:r>
          </a:p>
        </p:txBody>
      </p:sp>
      <p:sp>
        <p:nvSpPr>
          <p:cNvPr id="4" name="Slide Number Placeholder 3"/>
          <p:cNvSpPr>
            <a:spLocks noGrp="1"/>
          </p:cNvSpPr>
          <p:nvPr>
            <p:ph type="sldNum" sz="quarter" idx="10"/>
          </p:nvPr>
        </p:nvSpPr>
        <p:spPr/>
        <p:txBody>
          <a:bodyPr/>
          <a:lstStyle/>
          <a:p>
            <a:fld id="{5394DE12-7B9B-46AA-AC19-C30A49928B9B}" type="slidenum">
              <a:rPr lang="en-US" smtClean="0"/>
              <a:t>25</a:t>
            </a:fld>
            <a:endParaRPr lang="en-US" dirty="0"/>
          </a:p>
        </p:txBody>
      </p:sp>
    </p:spTree>
    <p:extLst>
      <p:ext uri="{BB962C8B-B14F-4D97-AF65-F5344CB8AC3E}">
        <p14:creationId xmlns:p14="http://schemas.microsoft.com/office/powerpoint/2010/main" val="293366427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26</a:t>
            </a:fld>
            <a:endParaRPr lang="en-US" dirty="0"/>
          </a:p>
        </p:txBody>
      </p:sp>
    </p:spTree>
    <p:extLst>
      <p:ext uri="{BB962C8B-B14F-4D97-AF65-F5344CB8AC3E}">
        <p14:creationId xmlns:p14="http://schemas.microsoft.com/office/powerpoint/2010/main" val="235045035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27</a:t>
            </a:fld>
            <a:endParaRPr lang="en-US" dirty="0"/>
          </a:p>
        </p:txBody>
      </p:sp>
    </p:spTree>
    <p:extLst>
      <p:ext uri="{BB962C8B-B14F-4D97-AF65-F5344CB8AC3E}">
        <p14:creationId xmlns:p14="http://schemas.microsoft.com/office/powerpoint/2010/main" val="195538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 Start Recording!</a:t>
            </a:r>
          </a:p>
        </p:txBody>
      </p:sp>
      <p:sp>
        <p:nvSpPr>
          <p:cNvPr id="4" name="Slide Number Placeholder 3"/>
          <p:cNvSpPr>
            <a:spLocks noGrp="1"/>
          </p:cNvSpPr>
          <p:nvPr>
            <p:ph type="sldNum" sz="quarter" idx="10"/>
          </p:nvPr>
        </p:nvSpPr>
        <p:spPr/>
        <p:txBody>
          <a:bodyPr/>
          <a:lstStyle/>
          <a:p>
            <a:fld id="{5394DE12-7B9B-46AA-AC19-C30A49928B9B}" type="slidenum">
              <a:rPr lang="en-US" smtClean="0"/>
              <a:t>28</a:t>
            </a:fld>
            <a:endParaRPr lang="en-US" dirty="0"/>
          </a:p>
        </p:txBody>
      </p:sp>
    </p:spTree>
    <p:extLst>
      <p:ext uri="{BB962C8B-B14F-4D97-AF65-F5344CB8AC3E}">
        <p14:creationId xmlns:p14="http://schemas.microsoft.com/office/powerpoint/2010/main" val="286850157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Any of these items would be a good candidate for your “interesting and unique” feature to add to your Mosaic assignment. </a:t>
            </a:r>
          </a:p>
        </p:txBody>
      </p:sp>
      <p:sp>
        <p:nvSpPr>
          <p:cNvPr id="4" name="Slide Number Placeholder 3"/>
          <p:cNvSpPr>
            <a:spLocks noGrp="1"/>
          </p:cNvSpPr>
          <p:nvPr>
            <p:ph type="sldNum" sz="quarter" idx="10"/>
          </p:nvPr>
        </p:nvSpPr>
        <p:spPr/>
        <p:txBody>
          <a:bodyPr/>
          <a:lstStyle/>
          <a:p>
            <a:fld id="{5394DE12-7B9B-46AA-AC19-C30A49928B9B}" type="slidenum">
              <a:rPr lang="en-US" smtClean="0"/>
              <a:t>29</a:t>
            </a:fld>
            <a:endParaRPr lang="en-US" dirty="0"/>
          </a:p>
        </p:txBody>
      </p:sp>
    </p:spTree>
    <p:extLst>
      <p:ext uri="{BB962C8B-B14F-4D97-AF65-F5344CB8AC3E}">
        <p14:creationId xmlns:p14="http://schemas.microsoft.com/office/powerpoint/2010/main" val="18860485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000" dirty="0"/>
              <a:t>Less theory and more practical development…</a:t>
            </a:r>
          </a:p>
        </p:txBody>
      </p:sp>
      <p:sp>
        <p:nvSpPr>
          <p:cNvPr id="4" name="Slide Number Placeholder 3"/>
          <p:cNvSpPr>
            <a:spLocks noGrp="1"/>
          </p:cNvSpPr>
          <p:nvPr>
            <p:ph type="sldNum" sz="quarter" idx="10"/>
          </p:nvPr>
        </p:nvSpPr>
        <p:spPr/>
        <p:txBody>
          <a:bodyPr/>
          <a:lstStyle/>
          <a:p>
            <a:fld id="{5394DE12-7B9B-46AA-AC19-C30A49928B9B}" type="slidenum">
              <a:rPr lang="en-US" smtClean="0"/>
              <a:t>3</a:t>
            </a:fld>
            <a:endParaRPr lang="en-US" dirty="0"/>
          </a:p>
        </p:txBody>
      </p:sp>
    </p:spTree>
    <p:extLst>
      <p:ext uri="{BB962C8B-B14F-4D97-AF65-F5344CB8AC3E}">
        <p14:creationId xmlns:p14="http://schemas.microsoft.com/office/powerpoint/2010/main" val="301924908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30</a:t>
            </a:fld>
            <a:endParaRPr lang="en-US" dirty="0"/>
          </a:p>
        </p:txBody>
      </p:sp>
    </p:spTree>
    <p:extLst>
      <p:ext uri="{BB962C8B-B14F-4D97-AF65-F5344CB8AC3E}">
        <p14:creationId xmlns:p14="http://schemas.microsoft.com/office/powerpoint/2010/main" val="78998742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31</a:t>
            </a:fld>
            <a:endParaRPr lang="en-US" dirty="0"/>
          </a:p>
        </p:txBody>
      </p:sp>
    </p:spTree>
    <p:extLst>
      <p:ext uri="{BB962C8B-B14F-4D97-AF65-F5344CB8AC3E}">
        <p14:creationId xmlns:p14="http://schemas.microsoft.com/office/powerpoint/2010/main" val="234327929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Adapter Classes are an alternative to implementing all five methods. For our examples, I will be implementing all five, even if some of them seem unnecessary. You ware welcome to use Adapters in your assignments if you prefer. </a:t>
            </a:r>
          </a:p>
          <a:p>
            <a:endParaRPr lang="en-US" sz="1000" dirty="0"/>
          </a:p>
          <a:p>
            <a:r>
              <a:rPr lang="en-US" sz="1000" dirty="0"/>
              <a:t>The </a:t>
            </a:r>
            <a:r>
              <a:rPr lang="en-US" sz="1000" dirty="0" err="1"/>
              <a:t>mouseClicked</a:t>
            </a:r>
            <a:r>
              <a:rPr lang="en-US" sz="1000" dirty="0"/>
              <a:t> method is the most often overridden. The </a:t>
            </a:r>
            <a:r>
              <a:rPr lang="en-US" sz="1000" dirty="0" err="1"/>
              <a:t>mousePressed</a:t>
            </a:r>
            <a:r>
              <a:rPr lang="en-US" sz="1000" dirty="0"/>
              <a:t> and </a:t>
            </a:r>
            <a:r>
              <a:rPr lang="en-US" sz="1000" dirty="0" err="1"/>
              <a:t>mouseReleased</a:t>
            </a:r>
            <a:r>
              <a:rPr lang="en-US" sz="1000" dirty="0"/>
              <a:t> are most often used with dragging. </a:t>
            </a:r>
          </a:p>
          <a:p>
            <a:endParaRPr lang="en-US" sz="1000" dirty="0"/>
          </a:p>
          <a:p>
            <a:r>
              <a:rPr lang="en-US" sz="1000" b="0" kern="1200" dirty="0">
                <a:solidFill>
                  <a:schemeClr val="tx1"/>
                </a:solidFill>
                <a:effectLst/>
                <a:latin typeface="+mn-lt"/>
                <a:ea typeface="+mn-ea"/>
                <a:cs typeface="+mn-cs"/>
              </a:rPr>
              <a:t>import </a:t>
            </a:r>
            <a:r>
              <a:rPr lang="en-US" sz="1000" b="0" kern="1200" dirty="0" err="1">
                <a:solidFill>
                  <a:schemeClr val="tx1"/>
                </a:solidFill>
                <a:effectLst/>
                <a:latin typeface="+mn-lt"/>
                <a:ea typeface="+mn-ea"/>
                <a:cs typeface="+mn-cs"/>
              </a:rPr>
              <a:t>java.awt.event.MouseListener</a:t>
            </a:r>
            <a:r>
              <a:rPr lang="en-US" sz="1000" b="0" kern="1200" dirty="0">
                <a:solidFill>
                  <a:schemeClr val="tx1"/>
                </a:solidFill>
                <a:effectLst/>
                <a:latin typeface="+mn-lt"/>
                <a:ea typeface="+mn-ea"/>
                <a:cs typeface="+mn-cs"/>
              </a:rPr>
              <a:t>;</a:t>
            </a:r>
          </a:p>
          <a:p>
            <a:r>
              <a:rPr lang="en-US" sz="1000" b="0" kern="1200" dirty="0">
                <a:solidFill>
                  <a:schemeClr val="tx1"/>
                </a:solidFill>
                <a:effectLst/>
                <a:latin typeface="+mn-lt"/>
                <a:ea typeface="+mn-ea"/>
                <a:cs typeface="+mn-cs"/>
              </a:rPr>
              <a:t>import </a:t>
            </a:r>
            <a:r>
              <a:rPr lang="en-US" sz="1000" b="0" kern="1200" dirty="0" err="1">
                <a:solidFill>
                  <a:schemeClr val="tx1"/>
                </a:solidFill>
                <a:effectLst/>
                <a:latin typeface="+mn-lt"/>
                <a:ea typeface="+mn-ea"/>
                <a:cs typeface="+mn-cs"/>
              </a:rPr>
              <a:t>java.awt.event.MouseEvent</a:t>
            </a:r>
            <a:r>
              <a:rPr lang="en-US" sz="1000" b="0" kern="1200" dirty="0">
                <a:solidFill>
                  <a:schemeClr val="tx1"/>
                </a:solidFill>
                <a:effectLst/>
                <a:latin typeface="+mn-lt"/>
                <a:ea typeface="+mn-ea"/>
                <a:cs typeface="+mn-cs"/>
              </a:rPr>
              <a:t>;</a:t>
            </a:r>
          </a:p>
          <a:p>
            <a:endParaRPr lang="en-US" sz="1000" b="0" kern="1200" dirty="0">
              <a:solidFill>
                <a:schemeClr val="tx1"/>
              </a:solidFill>
              <a:effectLst/>
              <a:latin typeface="+mn-lt"/>
              <a:ea typeface="+mn-ea"/>
              <a:cs typeface="+mn-cs"/>
            </a:endParaRPr>
          </a:p>
          <a:p>
            <a:r>
              <a:rPr lang="en-US" sz="1000" b="0" kern="1200" dirty="0">
                <a:solidFill>
                  <a:schemeClr val="tx1"/>
                </a:solidFill>
                <a:effectLst/>
                <a:latin typeface="+mn-lt"/>
                <a:ea typeface="+mn-ea"/>
                <a:cs typeface="+mn-cs"/>
              </a:rPr>
              <a:t>public void </a:t>
            </a:r>
            <a:r>
              <a:rPr lang="en-US" sz="1000" b="0" kern="1200" dirty="0" err="1">
                <a:solidFill>
                  <a:schemeClr val="tx1"/>
                </a:solidFill>
                <a:effectLst/>
                <a:latin typeface="+mn-lt"/>
                <a:ea typeface="+mn-ea"/>
                <a:cs typeface="+mn-cs"/>
              </a:rPr>
              <a:t>mousePressed</a:t>
            </a:r>
            <a:r>
              <a:rPr lang="en-US" sz="1000" b="0" kern="1200" dirty="0">
                <a:solidFill>
                  <a:schemeClr val="tx1"/>
                </a:solidFill>
                <a:effectLst/>
                <a:latin typeface="+mn-lt"/>
                <a:ea typeface="+mn-ea"/>
                <a:cs typeface="+mn-cs"/>
              </a:rPr>
              <a:t>(</a:t>
            </a:r>
            <a:r>
              <a:rPr lang="en-US" sz="1000" b="0" kern="1200" dirty="0" err="1">
                <a:solidFill>
                  <a:schemeClr val="tx1"/>
                </a:solidFill>
                <a:effectLst/>
                <a:latin typeface="+mn-lt"/>
                <a:ea typeface="+mn-ea"/>
                <a:cs typeface="+mn-cs"/>
              </a:rPr>
              <a:t>MouseEvent</a:t>
            </a:r>
            <a:r>
              <a:rPr lang="en-US" sz="1000" b="0" kern="1200" dirty="0">
                <a:solidFill>
                  <a:schemeClr val="tx1"/>
                </a:solidFill>
                <a:effectLst/>
                <a:latin typeface="+mn-lt"/>
                <a:ea typeface="+mn-ea"/>
                <a:cs typeface="+mn-cs"/>
              </a:rPr>
              <a:t> e) {}</a:t>
            </a:r>
          </a:p>
          <a:p>
            <a:r>
              <a:rPr lang="en-US" sz="1000" b="0" kern="1200" dirty="0">
                <a:solidFill>
                  <a:schemeClr val="tx1"/>
                </a:solidFill>
                <a:effectLst/>
                <a:latin typeface="+mn-lt"/>
                <a:ea typeface="+mn-ea"/>
                <a:cs typeface="+mn-cs"/>
              </a:rPr>
              <a:t>public void </a:t>
            </a:r>
            <a:r>
              <a:rPr lang="en-US" sz="1000" b="0" kern="1200" dirty="0" err="1">
                <a:solidFill>
                  <a:schemeClr val="tx1"/>
                </a:solidFill>
                <a:effectLst/>
                <a:latin typeface="+mn-lt"/>
                <a:ea typeface="+mn-ea"/>
                <a:cs typeface="+mn-cs"/>
              </a:rPr>
              <a:t>mouseReleased</a:t>
            </a:r>
            <a:r>
              <a:rPr lang="en-US" sz="1000" b="0" kern="1200" dirty="0">
                <a:solidFill>
                  <a:schemeClr val="tx1"/>
                </a:solidFill>
                <a:effectLst/>
                <a:latin typeface="+mn-lt"/>
                <a:ea typeface="+mn-ea"/>
                <a:cs typeface="+mn-cs"/>
              </a:rPr>
              <a:t>(</a:t>
            </a:r>
            <a:r>
              <a:rPr lang="en-US" sz="1000" b="0" kern="1200" dirty="0" err="1">
                <a:solidFill>
                  <a:schemeClr val="tx1"/>
                </a:solidFill>
                <a:effectLst/>
                <a:latin typeface="+mn-lt"/>
                <a:ea typeface="+mn-ea"/>
                <a:cs typeface="+mn-cs"/>
              </a:rPr>
              <a:t>MouseEvent</a:t>
            </a:r>
            <a:r>
              <a:rPr lang="en-US" sz="1000" b="0" kern="1200" dirty="0">
                <a:solidFill>
                  <a:schemeClr val="tx1"/>
                </a:solidFill>
                <a:effectLst/>
                <a:latin typeface="+mn-lt"/>
                <a:ea typeface="+mn-ea"/>
                <a:cs typeface="+mn-cs"/>
              </a:rPr>
              <a:t> e) {}</a:t>
            </a:r>
          </a:p>
          <a:p>
            <a:r>
              <a:rPr lang="en-US" sz="1000" b="0" kern="1200" dirty="0">
                <a:solidFill>
                  <a:schemeClr val="tx1"/>
                </a:solidFill>
                <a:effectLst/>
                <a:latin typeface="+mn-lt"/>
                <a:ea typeface="+mn-ea"/>
                <a:cs typeface="+mn-cs"/>
              </a:rPr>
              <a:t>public void </a:t>
            </a:r>
            <a:r>
              <a:rPr lang="en-US" sz="1000" b="0" kern="1200" dirty="0" err="1">
                <a:solidFill>
                  <a:schemeClr val="tx1"/>
                </a:solidFill>
                <a:effectLst/>
                <a:latin typeface="+mn-lt"/>
                <a:ea typeface="+mn-ea"/>
                <a:cs typeface="+mn-cs"/>
              </a:rPr>
              <a:t>mouseEntered</a:t>
            </a:r>
            <a:r>
              <a:rPr lang="en-US" sz="1000" b="0" kern="1200" dirty="0">
                <a:solidFill>
                  <a:schemeClr val="tx1"/>
                </a:solidFill>
                <a:effectLst/>
                <a:latin typeface="+mn-lt"/>
                <a:ea typeface="+mn-ea"/>
                <a:cs typeface="+mn-cs"/>
              </a:rPr>
              <a:t>(</a:t>
            </a:r>
            <a:r>
              <a:rPr lang="en-US" sz="1000" b="0" kern="1200" dirty="0" err="1">
                <a:solidFill>
                  <a:schemeClr val="tx1"/>
                </a:solidFill>
                <a:effectLst/>
                <a:latin typeface="+mn-lt"/>
                <a:ea typeface="+mn-ea"/>
                <a:cs typeface="+mn-cs"/>
              </a:rPr>
              <a:t>MouseEvent</a:t>
            </a:r>
            <a:r>
              <a:rPr lang="en-US" sz="1000" b="0" kern="1200" dirty="0">
                <a:solidFill>
                  <a:schemeClr val="tx1"/>
                </a:solidFill>
                <a:effectLst/>
                <a:latin typeface="+mn-lt"/>
                <a:ea typeface="+mn-ea"/>
                <a:cs typeface="+mn-cs"/>
              </a:rPr>
              <a:t> e) {}</a:t>
            </a:r>
          </a:p>
          <a:p>
            <a:r>
              <a:rPr lang="en-US" sz="1000" b="0" kern="1200" dirty="0">
                <a:solidFill>
                  <a:schemeClr val="tx1"/>
                </a:solidFill>
                <a:effectLst/>
                <a:latin typeface="+mn-lt"/>
                <a:ea typeface="+mn-ea"/>
                <a:cs typeface="+mn-cs"/>
              </a:rPr>
              <a:t>public void </a:t>
            </a:r>
            <a:r>
              <a:rPr lang="en-US" sz="1000" b="0" kern="1200" dirty="0" err="1">
                <a:solidFill>
                  <a:schemeClr val="tx1"/>
                </a:solidFill>
                <a:effectLst/>
                <a:latin typeface="+mn-lt"/>
                <a:ea typeface="+mn-ea"/>
                <a:cs typeface="+mn-cs"/>
              </a:rPr>
              <a:t>mouseExited</a:t>
            </a:r>
            <a:r>
              <a:rPr lang="en-US" sz="1000" b="0" kern="1200" dirty="0">
                <a:solidFill>
                  <a:schemeClr val="tx1"/>
                </a:solidFill>
                <a:effectLst/>
                <a:latin typeface="+mn-lt"/>
                <a:ea typeface="+mn-ea"/>
                <a:cs typeface="+mn-cs"/>
              </a:rPr>
              <a:t>(</a:t>
            </a:r>
            <a:r>
              <a:rPr lang="en-US" sz="1000" b="0" kern="1200" dirty="0" err="1">
                <a:solidFill>
                  <a:schemeClr val="tx1"/>
                </a:solidFill>
                <a:effectLst/>
                <a:latin typeface="+mn-lt"/>
                <a:ea typeface="+mn-ea"/>
                <a:cs typeface="+mn-cs"/>
              </a:rPr>
              <a:t>MouseEvent</a:t>
            </a:r>
            <a:r>
              <a:rPr lang="en-US" sz="1000" b="0" kern="1200" dirty="0">
                <a:solidFill>
                  <a:schemeClr val="tx1"/>
                </a:solidFill>
                <a:effectLst/>
                <a:latin typeface="+mn-lt"/>
                <a:ea typeface="+mn-ea"/>
                <a:cs typeface="+mn-cs"/>
              </a:rPr>
              <a:t> e) {}</a:t>
            </a:r>
          </a:p>
          <a:p>
            <a:r>
              <a:rPr lang="en-US" sz="1000" b="0" kern="1200" dirty="0">
                <a:solidFill>
                  <a:schemeClr val="tx1"/>
                </a:solidFill>
                <a:effectLst/>
                <a:latin typeface="+mn-lt"/>
                <a:ea typeface="+mn-ea"/>
                <a:cs typeface="+mn-cs"/>
              </a:rPr>
              <a:t>public void </a:t>
            </a:r>
            <a:r>
              <a:rPr lang="en-US" sz="1000" b="0" kern="1200" dirty="0" err="1">
                <a:solidFill>
                  <a:schemeClr val="tx1"/>
                </a:solidFill>
                <a:effectLst/>
                <a:latin typeface="+mn-lt"/>
                <a:ea typeface="+mn-ea"/>
                <a:cs typeface="+mn-cs"/>
              </a:rPr>
              <a:t>mouseClicked</a:t>
            </a:r>
            <a:r>
              <a:rPr lang="en-US" sz="1000" b="0" kern="1200" dirty="0">
                <a:solidFill>
                  <a:schemeClr val="tx1"/>
                </a:solidFill>
                <a:effectLst/>
                <a:latin typeface="+mn-lt"/>
                <a:ea typeface="+mn-ea"/>
                <a:cs typeface="+mn-cs"/>
              </a:rPr>
              <a:t>(</a:t>
            </a:r>
            <a:r>
              <a:rPr lang="en-US" sz="1000" b="0" kern="1200" dirty="0" err="1">
                <a:solidFill>
                  <a:schemeClr val="tx1"/>
                </a:solidFill>
                <a:effectLst/>
                <a:latin typeface="+mn-lt"/>
                <a:ea typeface="+mn-ea"/>
                <a:cs typeface="+mn-cs"/>
              </a:rPr>
              <a:t>MouseEvent</a:t>
            </a:r>
            <a:r>
              <a:rPr lang="en-US" sz="1000" b="0" kern="1200" dirty="0">
                <a:solidFill>
                  <a:schemeClr val="tx1"/>
                </a:solidFill>
                <a:effectLst/>
                <a:latin typeface="+mn-lt"/>
                <a:ea typeface="+mn-ea"/>
                <a:cs typeface="+mn-cs"/>
              </a:rPr>
              <a:t> e) {}</a:t>
            </a:r>
          </a:p>
          <a:p>
            <a:endParaRPr lang="en-US" sz="1000" b="0" kern="1200" dirty="0">
              <a:solidFill>
                <a:schemeClr val="tx1"/>
              </a:solidFill>
              <a:effectLst/>
              <a:latin typeface="+mn-lt"/>
              <a:ea typeface="+mn-ea"/>
              <a:cs typeface="+mn-cs"/>
            </a:endParaRPr>
          </a:p>
          <a:p>
            <a:r>
              <a:rPr lang="en-US" sz="1000" dirty="0" err="1"/>
              <a:t>addMouseListener</a:t>
            </a:r>
            <a:r>
              <a:rPr lang="en-US" sz="1000" dirty="0"/>
              <a:t>(this);</a:t>
            </a:r>
          </a:p>
          <a:p>
            <a:endParaRPr lang="en-US" sz="1000" b="0" kern="1200" dirty="0">
              <a:solidFill>
                <a:schemeClr val="tx1"/>
              </a:solidFill>
              <a:effectLst/>
              <a:latin typeface="+mn-lt"/>
              <a:ea typeface="+mn-ea"/>
              <a:cs typeface="+mn-cs"/>
            </a:endParaRPr>
          </a:p>
          <a:p>
            <a:r>
              <a:rPr lang="en-US" sz="1000" b="0" kern="1200" dirty="0" err="1">
                <a:solidFill>
                  <a:schemeClr val="tx1"/>
                </a:solidFill>
                <a:effectLst/>
                <a:latin typeface="+mn-lt"/>
                <a:ea typeface="+mn-ea"/>
                <a:cs typeface="+mn-cs"/>
              </a:rPr>
              <a:t>MouseEvent</a:t>
            </a:r>
            <a:r>
              <a:rPr lang="en-US" sz="1000" b="0" kern="1200" dirty="0">
                <a:solidFill>
                  <a:schemeClr val="tx1"/>
                </a:solidFill>
                <a:effectLst/>
                <a:latin typeface="+mn-lt"/>
                <a:ea typeface="+mn-ea"/>
                <a:cs typeface="+mn-cs"/>
              </a:rPr>
              <a:t>:</a:t>
            </a:r>
          </a:p>
          <a:p>
            <a:r>
              <a:rPr lang="en-US" sz="1000" b="0" kern="1200" dirty="0" err="1">
                <a:solidFill>
                  <a:schemeClr val="tx1"/>
                </a:solidFill>
                <a:effectLst/>
                <a:latin typeface="+mn-lt"/>
                <a:ea typeface="+mn-ea"/>
                <a:cs typeface="+mn-cs"/>
              </a:rPr>
              <a:t>int</a:t>
            </a:r>
            <a:r>
              <a:rPr lang="en-US" sz="1000" b="0" kern="1200" dirty="0">
                <a:solidFill>
                  <a:schemeClr val="tx1"/>
                </a:solidFill>
                <a:effectLst/>
                <a:latin typeface="+mn-lt"/>
                <a:ea typeface="+mn-ea"/>
                <a:cs typeface="+mn-cs"/>
              </a:rPr>
              <a:t> </a:t>
            </a:r>
            <a:r>
              <a:rPr lang="en-US" sz="1000" b="0" kern="1200" dirty="0" err="1">
                <a:solidFill>
                  <a:schemeClr val="tx1"/>
                </a:solidFill>
                <a:effectLst/>
                <a:latin typeface="+mn-lt"/>
                <a:ea typeface="+mn-ea"/>
                <a:cs typeface="+mn-cs"/>
              </a:rPr>
              <a:t>getX</a:t>
            </a:r>
            <a:r>
              <a:rPr lang="en-US" sz="1000" b="0" kern="1200" dirty="0">
                <a:solidFill>
                  <a:schemeClr val="tx1"/>
                </a:solidFill>
                <a:effectLst/>
                <a:latin typeface="+mn-lt"/>
                <a:ea typeface="+mn-ea"/>
                <a:cs typeface="+mn-cs"/>
              </a:rPr>
              <a:t>(); </a:t>
            </a:r>
          </a:p>
          <a:p>
            <a:r>
              <a:rPr lang="en-US" sz="1000" b="0" kern="1200" dirty="0" err="1">
                <a:solidFill>
                  <a:schemeClr val="tx1"/>
                </a:solidFill>
                <a:effectLst/>
                <a:latin typeface="+mn-lt"/>
                <a:ea typeface="+mn-ea"/>
                <a:cs typeface="+mn-cs"/>
              </a:rPr>
              <a:t>int</a:t>
            </a:r>
            <a:r>
              <a:rPr lang="en-US" sz="1000" b="0" kern="1200" dirty="0">
                <a:solidFill>
                  <a:schemeClr val="tx1"/>
                </a:solidFill>
                <a:effectLst/>
                <a:latin typeface="+mn-lt"/>
                <a:ea typeface="+mn-ea"/>
                <a:cs typeface="+mn-cs"/>
              </a:rPr>
              <a:t> </a:t>
            </a:r>
            <a:r>
              <a:rPr lang="en-US" sz="1000" b="0" kern="1200" dirty="0" err="1">
                <a:solidFill>
                  <a:schemeClr val="tx1"/>
                </a:solidFill>
                <a:effectLst/>
                <a:latin typeface="+mn-lt"/>
                <a:ea typeface="+mn-ea"/>
                <a:cs typeface="+mn-cs"/>
              </a:rPr>
              <a:t>getY</a:t>
            </a:r>
            <a:r>
              <a:rPr lang="en-US" sz="1000" b="0" kern="1200" dirty="0">
                <a:solidFill>
                  <a:schemeClr val="tx1"/>
                </a:solidFill>
                <a:effectLst/>
                <a:latin typeface="+mn-lt"/>
                <a:ea typeface="+mn-ea"/>
                <a:cs typeface="+mn-cs"/>
              </a:rPr>
              <a:t>();</a:t>
            </a:r>
          </a:p>
          <a:p>
            <a:endParaRPr lang="en-US" sz="1000" dirty="0"/>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32</a:t>
            </a:fld>
            <a:endParaRPr lang="en-US" dirty="0"/>
          </a:p>
        </p:txBody>
      </p:sp>
    </p:spTree>
    <p:extLst>
      <p:ext uri="{BB962C8B-B14F-4D97-AF65-F5344CB8AC3E}">
        <p14:creationId xmlns:p14="http://schemas.microsoft.com/office/powerpoint/2010/main" val="378539771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Note: Dragging is quite challenging to implement… and not that often utilized.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import </a:t>
            </a:r>
            <a:r>
              <a:rPr lang="en-US" sz="1200" b="0" kern="1200" dirty="0" err="1">
                <a:solidFill>
                  <a:schemeClr val="tx1"/>
                </a:solidFill>
                <a:effectLst/>
                <a:latin typeface="+mn-lt"/>
                <a:ea typeface="+mn-ea"/>
                <a:cs typeface="+mn-cs"/>
              </a:rPr>
              <a:t>java.awt.event.MouseMotionListener</a:t>
            </a:r>
            <a:r>
              <a:rPr lang="en-US" sz="1200" b="0" kern="1200" dirty="0">
                <a:solidFill>
                  <a:schemeClr val="tx1"/>
                </a:solidFill>
                <a:effectLst/>
                <a:latin typeface="+mn-lt"/>
                <a:ea typeface="+mn-ea"/>
                <a:cs typeface="+mn-cs"/>
              </a:rPr>
              <a:t>;</a:t>
            </a:r>
          </a:p>
          <a:p>
            <a:r>
              <a:rPr lang="en-US" sz="1200" b="0" kern="1200" dirty="0">
                <a:solidFill>
                  <a:schemeClr val="tx1"/>
                </a:solidFill>
                <a:effectLst/>
                <a:latin typeface="+mn-lt"/>
                <a:ea typeface="+mn-ea"/>
                <a:cs typeface="+mn-cs"/>
              </a:rPr>
              <a:t>import </a:t>
            </a:r>
            <a:r>
              <a:rPr lang="en-US" sz="1200" b="0" kern="1200" dirty="0" err="1">
                <a:solidFill>
                  <a:schemeClr val="tx1"/>
                </a:solidFill>
                <a:effectLst/>
                <a:latin typeface="+mn-lt"/>
                <a:ea typeface="+mn-ea"/>
                <a:cs typeface="+mn-cs"/>
              </a:rPr>
              <a:t>java.awt.event.MouseEvent</a:t>
            </a:r>
            <a:r>
              <a:rPr lang="en-US" sz="1200" b="0" kern="1200" dirty="0">
                <a:solidFill>
                  <a:schemeClr val="tx1"/>
                </a:solidFill>
                <a:effectLst/>
                <a:latin typeface="+mn-lt"/>
                <a:ea typeface="+mn-ea"/>
                <a:cs typeface="+mn-cs"/>
              </a:rPr>
              <a:t>;</a:t>
            </a:r>
          </a:p>
          <a:p>
            <a:endParaRPr lang="en-US" sz="1000" dirty="0"/>
          </a:p>
          <a:p>
            <a:r>
              <a:rPr lang="en-US" sz="1000" dirty="0" err="1"/>
              <a:t>MouseMotionListener</a:t>
            </a:r>
            <a:endParaRPr lang="en-US" sz="1000" dirty="0"/>
          </a:p>
          <a:p>
            <a:r>
              <a:rPr lang="en-US" sz="1000" dirty="0"/>
              <a:t>public void </a:t>
            </a:r>
            <a:r>
              <a:rPr lang="en-US" sz="1000" dirty="0" err="1"/>
              <a:t>mouseDragged</a:t>
            </a:r>
            <a:r>
              <a:rPr lang="en-US" sz="1000" dirty="0"/>
              <a:t>(</a:t>
            </a:r>
            <a:r>
              <a:rPr lang="en-US" sz="1000" dirty="0" err="1"/>
              <a:t>MouseEvent</a:t>
            </a:r>
            <a:r>
              <a:rPr lang="en-US" sz="1000" dirty="0"/>
              <a:t> e) {}</a:t>
            </a:r>
          </a:p>
          <a:p>
            <a:r>
              <a:rPr lang="en-US" sz="1000" dirty="0"/>
              <a:t>public void </a:t>
            </a:r>
            <a:r>
              <a:rPr lang="en-US" sz="1000" dirty="0" err="1"/>
              <a:t>mouseMoved</a:t>
            </a:r>
            <a:r>
              <a:rPr lang="en-US" sz="1000" dirty="0"/>
              <a:t>(</a:t>
            </a:r>
            <a:r>
              <a:rPr lang="en-US" sz="1000" dirty="0" err="1"/>
              <a:t>MouseEvent</a:t>
            </a:r>
            <a:r>
              <a:rPr lang="en-US" sz="1000" dirty="0"/>
              <a:t> e) {}</a:t>
            </a:r>
          </a:p>
          <a:p>
            <a:endParaRPr lang="en-US" sz="1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err="1"/>
              <a:t>addMouseMotionListener</a:t>
            </a:r>
            <a:r>
              <a:rPr lang="en-US" sz="1000" dirty="0"/>
              <a:t>(this);</a:t>
            </a:r>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33</a:t>
            </a:fld>
            <a:endParaRPr lang="en-US" dirty="0"/>
          </a:p>
        </p:txBody>
      </p:sp>
    </p:spTree>
    <p:extLst>
      <p:ext uri="{BB962C8B-B14F-4D97-AF65-F5344CB8AC3E}">
        <p14:creationId xmlns:p14="http://schemas.microsoft.com/office/powerpoint/2010/main" val="425151673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Enhance </a:t>
            </a:r>
            <a:r>
              <a:rPr lang="en-US" sz="1000" dirty="0" err="1"/>
              <a:t>OvalDraw</a:t>
            </a:r>
            <a:r>
              <a:rPr lang="en-US" sz="1000" dirty="0"/>
              <a:t> to include drawing a random face (similar to </a:t>
            </a:r>
            <a:r>
              <a:rPr lang="en-US" sz="1000" dirty="0" err="1"/>
              <a:t>FaceDraw</a:t>
            </a:r>
            <a:r>
              <a:rPr lang="en-US" sz="1000" dirty="0"/>
              <a:t>) with clicked and to draw a red circle with a radius of the drag distance when the mouse is dragged.</a:t>
            </a:r>
          </a:p>
        </p:txBody>
      </p:sp>
      <p:sp>
        <p:nvSpPr>
          <p:cNvPr id="4" name="Slide Number Placeholder 3"/>
          <p:cNvSpPr>
            <a:spLocks noGrp="1"/>
          </p:cNvSpPr>
          <p:nvPr>
            <p:ph type="sldNum" sz="quarter" idx="10"/>
          </p:nvPr>
        </p:nvSpPr>
        <p:spPr/>
        <p:txBody>
          <a:bodyPr/>
          <a:lstStyle/>
          <a:p>
            <a:fld id="{5394DE12-7B9B-46AA-AC19-C30A49928B9B}" type="slidenum">
              <a:rPr lang="en-US" smtClean="0"/>
              <a:t>34</a:t>
            </a:fld>
            <a:endParaRPr lang="en-US" dirty="0"/>
          </a:p>
        </p:txBody>
      </p:sp>
    </p:spTree>
    <p:extLst>
      <p:ext uri="{BB962C8B-B14F-4D97-AF65-F5344CB8AC3E}">
        <p14:creationId xmlns:p14="http://schemas.microsoft.com/office/powerpoint/2010/main" val="69271141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35</a:t>
            </a:fld>
            <a:endParaRPr lang="en-US" dirty="0"/>
          </a:p>
        </p:txBody>
      </p:sp>
    </p:spTree>
    <p:extLst>
      <p:ext uri="{BB962C8B-B14F-4D97-AF65-F5344CB8AC3E}">
        <p14:creationId xmlns:p14="http://schemas.microsoft.com/office/powerpoint/2010/main" val="267144336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36</a:t>
            </a:fld>
            <a:endParaRPr lang="en-US" dirty="0"/>
          </a:p>
        </p:txBody>
      </p:sp>
    </p:spTree>
    <p:extLst>
      <p:ext uri="{BB962C8B-B14F-4D97-AF65-F5344CB8AC3E}">
        <p14:creationId xmlns:p14="http://schemas.microsoft.com/office/powerpoint/2010/main" val="361579739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We will likely have a final programming example that will show some animation using timers. I’m not sure what form that example will take. </a:t>
            </a:r>
          </a:p>
          <a:p>
            <a:endParaRPr lang="en-US" sz="1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import </a:t>
            </a:r>
            <a:r>
              <a:rPr lang="en-US" sz="1200" b="0" kern="1200" dirty="0" err="1">
                <a:solidFill>
                  <a:schemeClr val="tx1"/>
                </a:solidFill>
                <a:effectLst/>
                <a:latin typeface="+mn-lt"/>
                <a:ea typeface="+mn-ea"/>
                <a:cs typeface="+mn-cs"/>
              </a:rPr>
              <a:t>java.util.Timer</a:t>
            </a:r>
            <a:r>
              <a:rPr lang="en-US" sz="1200" b="0" kern="1200" dirty="0">
                <a:solidFill>
                  <a:schemeClr val="tx1"/>
                </a:solidFill>
                <a:effectLst/>
                <a:latin typeface="+mn-lt"/>
                <a:ea typeface="+mn-ea"/>
                <a:cs typeface="+mn-cs"/>
              </a:rPr>
              <a:t>;</a:t>
            </a:r>
          </a:p>
          <a:p>
            <a:endParaRPr lang="en-US" sz="1000" dirty="0"/>
          </a:p>
          <a:p>
            <a:r>
              <a:rPr lang="en-US" sz="1000" dirty="0"/>
              <a:t>private Timer </a:t>
            </a:r>
            <a:r>
              <a:rPr lang="en-US" sz="1000" dirty="0" err="1"/>
              <a:t>animationTimer</a:t>
            </a:r>
            <a:r>
              <a:rPr lang="en-US" sz="1000" dirty="0"/>
              <a:t>;</a:t>
            </a:r>
          </a:p>
          <a:p>
            <a:endParaRPr lang="en-US" sz="1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err="1">
                <a:solidFill>
                  <a:schemeClr val="tx1"/>
                </a:solidFill>
                <a:effectLst/>
                <a:latin typeface="+mn-lt"/>
                <a:ea typeface="+mn-ea"/>
                <a:cs typeface="+mn-cs"/>
              </a:rPr>
              <a:t>animationTimer</a:t>
            </a:r>
            <a:r>
              <a:rPr lang="en-US" sz="1200" b="0" kern="1200" dirty="0">
                <a:solidFill>
                  <a:schemeClr val="tx1"/>
                </a:solidFill>
                <a:effectLst/>
                <a:latin typeface="+mn-lt"/>
                <a:ea typeface="+mn-ea"/>
                <a:cs typeface="+mn-cs"/>
              </a:rPr>
              <a:t> = new Timer(1000,this);</a:t>
            </a:r>
          </a:p>
          <a:p>
            <a:endParaRPr lang="en-US" sz="1000" dirty="0"/>
          </a:p>
          <a:p>
            <a:r>
              <a:rPr lang="en-US" sz="1200" b="0" kern="1200" dirty="0">
                <a:solidFill>
                  <a:schemeClr val="tx1"/>
                </a:solidFill>
                <a:effectLst/>
                <a:latin typeface="+mn-lt"/>
                <a:ea typeface="+mn-ea"/>
                <a:cs typeface="+mn-cs"/>
              </a:rPr>
              <a:t>public void </a:t>
            </a:r>
            <a:r>
              <a:rPr lang="en-US" sz="1200" b="0" kern="1200" dirty="0" err="1">
                <a:solidFill>
                  <a:schemeClr val="tx1"/>
                </a:solidFill>
                <a:effectLst/>
                <a:latin typeface="+mn-lt"/>
                <a:ea typeface="+mn-ea"/>
                <a:cs typeface="+mn-cs"/>
              </a:rPr>
              <a:t>actionPerformed</a:t>
            </a:r>
            <a:r>
              <a:rPr lang="en-US" sz="1200" b="0" kern="1200" dirty="0">
                <a:solidFill>
                  <a:schemeClr val="tx1"/>
                </a:solidFill>
                <a:effectLst/>
                <a:latin typeface="+mn-lt"/>
                <a:ea typeface="+mn-ea"/>
                <a:cs typeface="+mn-cs"/>
              </a:rPr>
              <a:t>(</a:t>
            </a:r>
            <a:r>
              <a:rPr lang="en-US" sz="1200" b="0" kern="1200" dirty="0" err="1">
                <a:solidFill>
                  <a:schemeClr val="tx1"/>
                </a:solidFill>
                <a:effectLst/>
                <a:latin typeface="+mn-lt"/>
                <a:ea typeface="+mn-ea"/>
                <a:cs typeface="+mn-cs"/>
              </a:rPr>
              <a:t>ActionEvent</a:t>
            </a:r>
            <a:r>
              <a:rPr lang="en-US" sz="1200" b="0" kern="1200" dirty="0">
                <a:solidFill>
                  <a:schemeClr val="tx1"/>
                </a:solidFill>
                <a:effectLst/>
                <a:latin typeface="+mn-lt"/>
                <a:ea typeface="+mn-ea"/>
                <a:cs typeface="+mn-cs"/>
              </a:rPr>
              <a:t> e) {</a:t>
            </a:r>
          </a:p>
          <a:p>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System.out.println</a:t>
            </a:r>
            <a:r>
              <a:rPr lang="en-US" sz="1200" b="0" kern="1200" dirty="0">
                <a:solidFill>
                  <a:schemeClr val="tx1"/>
                </a:solidFill>
                <a:effectLst/>
                <a:latin typeface="+mn-lt"/>
                <a:ea typeface="+mn-ea"/>
                <a:cs typeface="+mn-cs"/>
              </a:rPr>
              <a:t>("</a:t>
            </a:r>
            <a:r>
              <a:rPr lang="en-US" sz="1200" b="0" kern="1200" dirty="0" err="1">
                <a:solidFill>
                  <a:schemeClr val="tx1"/>
                </a:solidFill>
                <a:effectLst/>
                <a:latin typeface="+mn-lt"/>
                <a:ea typeface="+mn-ea"/>
                <a:cs typeface="+mn-cs"/>
              </a:rPr>
              <a:t>actionPerformed</a:t>
            </a:r>
            <a:r>
              <a:rPr lang="en-US" sz="1200" b="0" kern="1200" dirty="0">
                <a:solidFill>
                  <a:schemeClr val="tx1"/>
                </a:solidFill>
                <a:effectLst/>
                <a:latin typeface="+mn-lt"/>
                <a:ea typeface="+mn-ea"/>
                <a:cs typeface="+mn-cs"/>
              </a:rPr>
              <a:t>(</a:t>
            </a:r>
            <a:r>
              <a:rPr lang="en-US" sz="1200" b="0" kern="1200" dirty="0" err="1">
                <a:solidFill>
                  <a:schemeClr val="tx1"/>
                </a:solidFill>
                <a:effectLst/>
                <a:latin typeface="+mn-lt"/>
                <a:ea typeface="+mn-ea"/>
                <a:cs typeface="+mn-cs"/>
              </a:rPr>
              <a:t>ActionEvent</a:t>
            </a:r>
            <a:r>
              <a:rPr lang="en-US" sz="1200" b="0" kern="1200" dirty="0">
                <a:solidFill>
                  <a:schemeClr val="tx1"/>
                </a:solidFill>
                <a:effectLst/>
                <a:latin typeface="+mn-lt"/>
                <a:ea typeface="+mn-ea"/>
                <a:cs typeface="+mn-cs"/>
              </a:rPr>
              <a:t> e)"); </a:t>
            </a:r>
          </a:p>
          <a:p>
            <a:r>
              <a:rPr lang="en-US" sz="1200" b="0" kern="1200" dirty="0">
                <a:solidFill>
                  <a:schemeClr val="tx1"/>
                </a:solidFill>
                <a:effectLst/>
                <a:latin typeface="+mn-lt"/>
                <a:ea typeface="+mn-ea"/>
                <a:cs typeface="+mn-cs"/>
              </a:rPr>
              <a:t>}</a:t>
            </a:r>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37</a:t>
            </a:fld>
            <a:endParaRPr lang="en-US" dirty="0"/>
          </a:p>
        </p:txBody>
      </p:sp>
    </p:spTree>
    <p:extLst>
      <p:ext uri="{BB962C8B-B14F-4D97-AF65-F5344CB8AC3E}">
        <p14:creationId xmlns:p14="http://schemas.microsoft.com/office/powerpoint/2010/main" val="149026079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38</a:t>
            </a:fld>
            <a:endParaRPr lang="en-US" dirty="0"/>
          </a:p>
        </p:txBody>
      </p:sp>
    </p:spTree>
    <p:extLst>
      <p:ext uri="{BB962C8B-B14F-4D97-AF65-F5344CB8AC3E}">
        <p14:creationId xmlns:p14="http://schemas.microsoft.com/office/powerpoint/2010/main" val="34141914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39</a:t>
            </a:fld>
            <a:endParaRPr lang="en-US" dirty="0"/>
          </a:p>
        </p:txBody>
      </p:sp>
    </p:spTree>
    <p:extLst>
      <p:ext uri="{BB962C8B-B14F-4D97-AF65-F5344CB8AC3E}">
        <p14:creationId xmlns:p14="http://schemas.microsoft.com/office/powerpoint/2010/main" val="24163178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000" dirty="0"/>
              <a:t>Write </a:t>
            </a:r>
            <a:r>
              <a:rPr lang="en-US" sz="1000" dirty="0" err="1"/>
              <a:t>javadoc</a:t>
            </a:r>
            <a:r>
              <a:rPr lang="en-US" sz="1000" dirty="0"/>
              <a:t> comments that describe the purpose, inputs, and outputs of classes and their components</a:t>
            </a:r>
          </a:p>
          <a:p>
            <a:pPr marL="228600" indent="-228600">
              <a:buFont typeface="+mj-lt"/>
              <a:buAutoNum type="arabicPeriod"/>
            </a:pPr>
            <a:r>
              <a:rPr lang="en-US" sz="1000" dirty="0"/>
              <a:t>Build </a:t>
            </a:r>
            <a:r>
              <a:rPr lang="en-US" sz="1000" dirty="0" err="1"/>
              <a:t>javadoc</a:t>
            </a:r>
            <a:r>
              <a:rPr lang="en-US" sz="1000" dirty="0"/>
              <a:t> documentation using Java's </a:t>
            </a:r>
            <a:r>
              <a:rPr lang="en-US" sz="1000" dirty="0" err="1"/>
              <a:t>javadoc</a:t>
            </a:r>
            <a:r>
              <a:rPr lang="en-US" sz="1000" dirty="0"/>
              <a:t> command-line tool</a:t>
            </a:r>
          </a:p>
          <a:p>
            <a:endParaRPr lang="en-US" sz="1000" dirty="0"/>
          </a:p>
          <a:p>
            <a:r>
              <a:rPr lang="en-US" sz="1000" dirty="0"/>
              <a:t>Quality Assurance vs. Testing</a:t>
            </a:r>
          </a:p>
          <a:p>
            <a:endParaRPr lang="en-US" sz="1000" dirty="0"/>
          </a:p>
          <a:p>
            <a:r>
              <a:rPr lang="en-US" sz="1000" dirty="0"/>
              <a:t>We test to find defects and/or to validate that we have not introduced new defects.</a:t>
            </a:r>
          </a:p>
          <a:p>
            <a:r>
              <a:rPr lang="en-US" sz="1000" dirty="0"/>
              <a:t>Defects are exponentially more expensive to fix the longer the exist.</a:t>
            </a:r>
          </a:p>
          <a:p>
            <a:r>
              <a:rPr lang="en-US" sz="1000" dirty="0"/>
              <a:t>Performance issues are often the most difficult and expensive defects to fix. They are often not found until the application if running under production load… which is often only when it is in production.</a:t>
            </a:r>
          </a:p>
          <a:p>
            <a:endParaRPr lang="en-US" sz="1000" dirty="0"/>
          </a:p>
          <a:p>
            <a:r>
              <a:rPr lang="en-US" sz="1000" dirty="0"/>
              <a:t>Unit - $200</a:t>
            </a:r>
          </a:p>
          <a:p>
            <a:r>
              <a:rPr lang="en-US" sz="1000" dirty="0"/>
              <a:t>Integration - $600</a:t>
            </a:r>
          </a:p>
          <a:p>
            <a:r>
              <a:rPr lang="en-US" sz="1000" dirty="0"/>
              <a:t>User Acceptance - $6,000</a:t>
            </a:r>
          </a:p>
          <a:p>
            <a:r>
              <a:rPr lang="en-US" sz="1000" dirty="0"/>
              <a:t>Production - $100,000+</a:t>
            </a:r>
          </a:p>
          <a:p>
            <a:endParaRPr lang="en-US" sz="1000" dirty="0"/>
          </a:p>
          <a:p>
            <a:r>
              <a:rPr lang="en-US" sz="1000" dirty="0"/>
              <a:t>The permutations of modern software features, data, tools, environments, etc. quickly becomes unmanageable. Testability needs to be goal of nearly all non-trivial applications. </a:t>
            </a:r>
          </a:p>
          <a:p>
            <a:endParaRPr lang="en-US" sz="1000" dirty="0"/>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4</a:t>
            </a:fld>
            <a:endParaRPr lang="en-US" dirty="0"/>
          </a:p>
        </p:txBody>
      </p:sp>
    </p:spTree>
    <p:extLst>
      <p:ext uri="{BB962C8B-B14F-4D97-AF65-F5344CB8AC3E}">
        <p14:creationId xmlns:p14="http://schemas.microsoft.com/office/powerpoint/2010/main" val="426265527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40</a:t>
            </a:fld>
            <a:endParaRPr lang="en-US" dirty="0"/>
          </a:p>
        </p:txBody>
      </p:sp>
    </p:spTree>
    <p:extLst>
      <p:ext uri="{BB962C8B-B14F-4D97-AF65-F5344CB8AC3E}">
        <p14:creationId xmlns:p14="http://schemas.microsoft.com/office/powerpoint/2010/main" val="166409677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 Start Recording!</a:t>
            </a:r>
          </a:p>
          <a:p>
            <a:endParaRPr lang="en-US" sz="1000" dirty="0"/>
          </a:p>
          <a:p>
            <a:r>
              <a:rPr lang="en-US" sz="1000" dirty="0"/>
              <a:t>Note: I am looking forward to the discussion mostly and will continue to complete the </a:t>
            </a:r>
            <a:r>
              <a:rPr lang="en-US" sz="1000" dirty="0" err="1"/>
              <a:t>MosaicLite</a:t>
            </a:r>
            <a:r>
              <a:rPr lang="en-US" sz="1000" dirty="0"/>
              <a:t> activities after 1pm as needed. Don’t hesitate to drop off as your schedule requires. I will send out the  link to the session after it is complete. </a:t>
            </a:r>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41</a:t>
            </a:fld>
            <a:endParaRPr lang="en-US" dirty="0"/>
          </a:p>
        </p:txBody>
      </p:sp>
    </p:spTree>
    <p:extLst>
      <p:ext uri="{BB962C8B-B14F-4D97-AF65-F5344CB8AC3E}">
        <p14:creationId xmlns:p14="http://schemas.microsoft.com/office/powerpoint/2010/main" val="286496924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This is your time… how can I help.</a:t>
            </a:r>
          </a:p>
        </p:txBody>
      </p:sp>
      <p:sp>
        <p:nvSpPr>
          <p:cNvPr id="4" name="Slide Number Placeholder 3"/>
          <p:cNvSpPr>
            <a:spLocks noGrp="1"/>
          </p:cNvSpPr>
          <p:nvPr>
            <p:ph type="sldNum" sz="quarter" idx="10"/>
          </p:nvPr>
        </p:nvSpPr>
        <p:spPr/>
        <p:txBody>
          <a:bodyPr/>
          <a:lstStyle/>
          <a:p>
            <a:fld id="{5394DE12-7B9B-46AA-AC19-C30A49928B9B}" type="slidenum">
              <a:rPr lang="en-US" smtClean="0"/>
              <a:t>42</a:t>
            </a:fld>
            <a:endParaRPr lang="en-US" dirty="0"/>
          </a:p>
        </p:txBody>
      </p:sp>
    </p:spTree>
    <p:extLst>
      <p:ext uri="{BB962C8B-B14F-4D97-AF65-F5344CB8AC3E}">
        <p14:creationId xmlns:p14="http://schemas.microsoft.com/office/powerpoint/2010/main" val="13853285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43</a:t>
            </a:fld>
            <a:endParaRPr lang="en-US" dirty="0"/>
          </a:p>
        </p:txBody>
      </p:sp>
    </p:spTree>
    <p:extLst>
      <p:ext uri="{BB962C8B-B14F-4D97-AF65-F5344CB8AC3E}">
        <p14:creationId xmlns:p14="http://schemas.microsoft.com/office/powerpoint/2010/main" val="277446260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This is different from environments where developers (or designers) layout screens pixel by pixel (like Visual Basic for example). With modern UIs that need to fit in all types of sizes and orientations, layout managers are a necessity.  </a:t>
            </a:r>
          </a:p>
          <a:p>
            <a:endParaRPr lang="en-US" sz="1000" dirty="0"/>
          </a:p>
          <a:p>
            <a:r>
              <a:rPr lang="en-US" sz="1000" dirty="0"/>
              <a:t>Several AWT and Swing classes provide layout managers for general use:</a:t>
            </a:r>
          </a:p>
          <a:p>
            <a:pPr marL="171450" indent="-171450">
              <a:buFont typeface="Arial" panose="020B0604020202020204" pitchFamily="34" charset="0"/>
              <a:buChar char="•"/>
            </a:pPr>
            <a:r>
              <a:rPr lang="en-US" sz="1000" dirty="0" err="1"/>
              <a:t>BorderLayout</a:t>
            </a:r>
            <a:endParaRPr lang="en-US" sz="1000" dirty="0"/>
          </a:p>
          <a:p>
            <a:pPr marL="171450" indent="-171450">
              <a:buFont typeface="Arial" panose="020B0604020202020204" pitchFamily="34" charset="0"/>
              <a:buChar char="•"/>
            </a:pPr>
            <a:r>
              <a:rPr lang="en-US" sz="1000" dirty="0" err="1"/>
              <a:t>BoxLayout</a:t>
            </a:r>
            <a:endParaRPr lang="en-US" sz="1000" dirty="0"/>
          </a:p>
          <a:p>
            <a:pPr marL="171450" indent="-171450">
              <a:buFont typeface="Arial" panose="020B0604020202020204" pitchFamily="34" charset="0"/>
              <a:buChar char="•"/>
            </a:pPr>
            <a:r>
              <a:rPr lang="en-US" sz="1000" dirty="0" err="1"/>
              <a:t>CardLayout</a:t>
            </a:r>
            <a:endParaRPr lang="en-US" sz="1000" dirty="0"/>
          </a:p>
          <a:p>
            <a:pPr marL="171450" indent="-171450">
              <a:buFont typeface="Arial" panose="020B0604020202020204" pitchFamily="34" charset="0"/>
              <a:buChar char="•"/>
            </a:pPr>
            <a:r>
              <a:rPr lang="en-US" sz="1000" dirty="0" err="1"/>
              <a:t>FlowLayout</a:t>
            </a:r>
            <a:endParaRPr lang="en-US" sz="1000" dirty="0"/>
          </a:p>
          <a:p>
            <a:pPr marL="171450" indent="-171450">
              <a:buFont typeface="Arial" panose="020B0604020202020204" pitchFamily="34" charset="0"/>
              <a:buChar char="•"/>
            </a:pPr>
            <a:r>
              <a:rPr lang="en-US" sz="1000" dirty="0" err="1"/>
              <a:t>GridBagLayout</a:t>
            </a:r>
            <a:endParaRPr lang="en-US" sz="1000" dirty="0"/>
          </a:p>
          <a:p>
            <a:pPr marL="171450" indent="-171450">
              <a:buFont typeface="Arial" panose="020B0604020202020204" pitchFamily="34" charset="0"/>
              <a:buChar char="•"/>
            </a:pPr>
            <a:r>
              <a:rPr lang="en-US" sz="1000" dirty="0" err="1"/>
              <a:t>GridLayout</a:t>
            </a:r>
            <a:endParaRPr lang="en-US" sz="1000" dirty="0"/>
          </a:p>
          <a:p>
            <a:pPr marL="171450" indent="-171450">
              <a:buFont typeface="Arial" panose="020B0604020202020204" pitchFamily="34" charset="0"/>
              <a:buChar char="•"/>
            </a:pPr>
            <a:r>
              <a:rPr lang="en-US" sz="1000" dirty="0" err="1"/>
              <a:t>GroupLayout</a:t>
            </a:r>
            <a:endParaRPr lang="en-US" sz="1000" dirty="0"/>
          </a:p>
          <a:p>
            <a:pPr marL="171450" indent="-171450">
              <a:buFont typeface="Arial" panose="020B0604020202020204" pitchFamily="34" charset="0"/>
              <a:buChar char="•"/>
            </a:pPr>
            <a:r>
              <a:rPr lang="en-US" sz="1000" dirty="0" err="1"/>
              <a:t>SpringLayout</a:t>
            </a:r>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44</a:t>
            </a:fld>
            <a:endParaRPr lang="en-US"/>
          </a:p>
        </p:txBody>
      </p:sp>
    </p:spTree>
    <p:extLst>
      <p:ext uri="{BB962C8B-B14F-4D97-AF65-F5344CB8AC3E}">
        <p14:creationId xmlns:p14="http://schemas.microsoft.com/office/powerpoint/2010/main" val="220174609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See application source code!</a:t>
            </a:r>
          </a:p>
        </p:txBody>
      </p:sp>
      <p:sp>
        <p:nvSpPr>
          <p:cNvPr id="4" name="Slide Number Placeholder 3"/>
          <p:cNvSpPr>
            <a:spLocks noGrp="1"/>
          </p:cNvSpPr>
          <p:nvPr>
            <p:ph type="sldNum" sz="quarter" idx="10"/>
          </p:nvPr>
        </p:nvSpPr>
        <p:spPr/>
        <p:txBody>
          <a:bodyPr/>
          <a:lstStyle/>
          <a:p>
            <a:fld id="{5394DE12-7B9B-46AA-AC19-C30A49928B9B}" type="slidenum">
              <a:rPr lang="en-US" smtClean="0"/>
              <a:t>45</a:t>
            </a:fld>
            <a:endParaRPr lang="en-US" dirty="0"/>
          </a:p>
        </p:txBody>
      </p:sp>
    </p:spTree>
    <p:extLst>
      <p:ext uri="{BB962C8B-B14F-4D97-AF65-F5344CB8AC3E}">
        <p14:creationId xmlns:p14="http://schemas.microsoft.com/office/powerpoint/2010/main" val="353080271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46</a:t>
            </a:fld>
            <a:endParaRPr lang="en-US" dirty="0"/>
          </a:p>
        </p:txBody>
      </p:sp>
    </p:spTree>
    <p:extLst>
      <p:ext uri="{BB962C8B-B14F-4D97-AF65-F5344CB8AC3E}">
        <p14:creationId xmlns:p14="http://schemas.microsoft.com/office/powerpoint/2010/main" val="78358043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47</a:t>
            </a:fld>
            <a:endParaRPr lang="en-US" dirty="0"/>
          </a:p>
        </p:txBody>
      </p:sp>
    </p:spTree>
    <p:extLst>
      <p:ext uri="{BB962C8B-B14F-4D97-AF65-F5344CB8AC3E}">
        <p14:creationId xmlns:p14="http://schemas.microsoft.com/office/powerpoint/2010/main" val="14525667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A buffered writer or buffered stream efficiently organization reads and writes for optimal disk performance. The danger is that if there is a power failure (or someone accidentally kicks your power strip) you could lose data. It is good to “flush the buffer” at critical times when using a buffered writer on mission critical projects. There is little or no danger in using a buffered reader. </a:t>
            </a:r>
          </a:p>
          <a:p>
            <a:endParaRPr lang="en-US" sz="1000" dirty="0"/>
          </a:p>
          <a:p>
            <a:r>
              <a:rPr lang="en-US" sz="1000" dirty="0"/>
              <a:t>Binary files versus text files. </a:t>
            </a:r>
          </a:p>
        </p:txBody>
      </p:sp>
      <p:sp>
        <p:nvSpPr>
          <p:cNvPr id="4" name="Slide Number Placeholder 3"/>
          <p:cNvSpPr>
            <a:spLocks noGrp="1"/>
          </p:cNvSpPr>
          <p:nvPr>
            <p:ph type="sldNum" sz="quarter" idx="10"/>
          </p:nvPr>
        </p:nvSpPr>
        <p:spPr/>
        <p:txBody>
          <a:bodyPr/>
          <a:lstStyle/>
          <a:p>
            <a:fld id="{5394DE12-7B9B-46AA-AC19-C30A49928B9B}" type="slidenum">
              <a:rPr lang="en-US" smtClean="0"/>
              <a:t>5</a:t>
            </a:fld>
            <a:endParaRPr lang="en-US" dirty="0"/>
          </a:p>
        </p:txBody>
      </p:sp>
    </p:spTree>
    <p:extLst>
      <p:ext uri="{BB962C8B-B14F-4D97-AF65-F5344CB8AC3E}">
        <p14:creationId xmlns:p14="http://schemas.microsoft.com/office/powerpoint/2010/main" val="4289575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6</a:t>
            </a:fld>
            <a:endParaRPr lang="en-US" dirty="0"/>
          </a:p>
        </p:txBody>
      </p:sp>
    </p:spTree>
    <p:extLst>
      <p:ext uri="{BB962C8B-B14F-4D97-AF65-F5344CB8AC3E}">
        <p14:creationId xmlns:p14="http://schemas.microsoft.com/office/powerpoint/2010/main" val="8363286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False positives versus valid defects found. </a:t>
            </a:r>
          </a:p>
          <a:p>
            <a:endParaRPr lang="en-US" dirty="0"/>
          </a:p>
          <a:p>
            <a:r>
              <a:rPr lang="en-US" dirty="0"/>
              <a:t>Manual Testing and Automated Testing can be supportive of each other. </a:t>
            </a:r>
          </a:p>
        </p:txBody>
      </p:sp>
      <p:sp>
        <p:nvSpPr>
          <p:cNvPr id="4" name="Slide Number Placeholder 3"/>
          <p:cNvSpPr>
            <a:spLocks noGrp="1"/>
          </p:cNvSpPr>
          <p:nvPr>
            <p:ph type="sldNum" sz="quarter" idx="10"/>
          </p:nvPr>
        </p:nvSpPr>
        <p:spPr/>
        <p:txBody>
          <a:bodyPr/>
          <a:lstStyle/>
          <a:p>
            <a:fld id="{5394DE12-7B9B-46AA-AC19-C30A49928B9B}" type="slidenum">
              <a:rPr lang="en-US" smtClean="0"/>
              <a:t>7</a:t>
            </a:fld>
            <a:endParaRPr lang="en-US" dirty="0"/>
          </a:p>
        </p:txBody>
      </p:sp>
    </p:spTree>
    <p:extLst>
      <p:ext uri="{BB962C8B-B14F-4D97-AF65-F5344CB8AC3E}">
        <p14:creationId xmlns:p14="http://schemas.microsoft.com/office/powerpoint/2010/main" val="31756956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u="sng" dirty="0"/>
              <a:t>Overview: </a:t>
            </a:r>
          </a:p>
          <a:p>
            <a:r>
              <a:rPr lang="en-US" sz="1000" dirty="0"/>
              <a:t>You create the JMenuBar. You create JMenu items that have captions (like File, Edit, etc.). You create JMenuItem objects that have captions (like Open, Close, Save, etc.) and add them to the JMenu’s. You associate ActionListener objects with each JMenuItem to describe what should happen when the JMenuItem is clicked. You add each JMenuItem to the JMenu. You add the JMenu to the JMenuBar. You then tell the frame to set its JMenuBar using setJMenuBar.</a:t>
            </a:r>
          </a:p>
          <a:p>
            <a:endParaRPr lang="en-US" sz="1000" dirty="0"/>
          </a:p>
          <a:p>
            <a:endParaRPr lang="en-US" sz="1000" dirty="0"/>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8</a:t>
            </a:fld>
            <a:endParaRPr lang="en-US" dirty="0"/>
          </a:p>
        </p:txBody>
      </p:sp>
    </p:spTree>
    <p:extLst>
      <p:ext uri="{BB962C8B-B14F-4D97-AF65-F5344CB8AC3E}">
        <p14:creationId xmlns:p14="http://schemas.microsoft.com/office/powerpoint/2010/main" val="19258790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9</a:t>
            </a:fld>
            <a:endParaRPr lang="en-US" dirty="0"/>
          </a:p>
        </p:txBody>
      </p:sp>
    </p:spTree>
    <p:extLst>
      <p:ext uri="{BB962C8B-B14F-4D97-AF65-F5344CB8AC3E}">
        <p14:creationId xmlns:p14="http://schemas.microsoft.com/office/powerpoint/2010/main" val="16469795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969F32F5-AB1C-41B2-AE79-C9DE1D1745A4}" type="datetimeFigureOut">
              <a:rPr lang="en-US" smtClean="0"/>
              <a:t>4/13/2017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A4FE2DD-FDA6-4978-86FA-99EF41D64B28}" type="slidenum">
              <a:rPr lang="en-US" smtClean="0"/>
              <a:t>‹#›</a:t>
            </a:fld>
            <a:endParaRPr lang="en-US" dirty="0"/>
          </a:p>
        </p:txBody>
      </p:sp>
    </p:spTree>
    <p:extLst>
      <p:ext uri="{BB962C8B-B14F-4D97-AF65-F5344CB8AC3E}">
        <p14:creationId xmlns:p14="http://schemas.microsoft.com/office/powerpoint/2010/main" val="37331576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69F32F5-AB1C-41B2-AE79-C9DE1D1745A4}" type="datetimeFigureOut">
              <a:rPr lang="en-US" smtClean="0"/>
              <a:t>4/13/2017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A4FE2DD-FDA6-4978-86FA-99EF41D64B28}" type="slidenum">
              <a:rPr lang="en-US" smtClean="0"/>
              <a:t>‹#›</a:t>
            </a:fld>
            <a:endParaRPr lang="en-US" dirty="0"/>
          </a:p>
        </p:txBody>
      </p:sp>
    </p:spTree>
    <p:extLst>
      <p:ext uri="{BB962C8B-B14F-4D97-AF65-F5344CB8AC3E}">
        <p14:creationId xmlns:p14="http://schemas.microsoft.com/office/powerpoint/2010/main" val="28138824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69F32F5-AB1C-41B2-AE79-C9DE1D1745A4}" type="datetimeFigureOut">
              <a:rPr lang="en-US" smtClean="0"/>
              <a:t>4/13/2017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A4FE2DD-FDA6-4978-86FA-99EF41D64B28}" type="slidenum">
              <a:rPr lang="en-US" smtClean="0"/>
              <a:t>‹#›</a:t>
            </a:fld>
            <a:endParaRPr lang="en-US" dirty="0"/>
          </a:p>
        </p:txBody>
      </p:sp>
    </p:spTree>
    <p:extLst>
      <p:ext uri="{BB962C8B-B14F-4D97-AF65-F5344CB8AC3E}">
        <p14:creationId xmlns:p14="http://schemas.microsoft.com/office/powerpoint/2010/main" val="5779340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69F32F5-AB1C-41B2-AE79-C9DE1D1745A4}" type="datetimeFigureOut">
              <a:rPr lang="en-US" smtClean="0"/>
              <a:t>4/13/2017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A4FE2DD-FDA6-4978-86FA-99EF41D64B28}" type="slidenum">
              <a:rPr lang="en-US" smtClean="0"/>
              <a:t>‹#›</a:t>
            </a:fld>
            <a:endParaRPr lang="en-US" dirty="0"/>
          </a:p>
        </p:txBody>
      </p:sp>
    </p:spTree>
    <p:extLst>
      <p:ext uri="{BB962C8B-B14F-4D97-AF65-F5344CB8AC3E}">
        <p14:creationId xmlns:p14="http://schemas.microsoft.com/office/powerpoint/2010/main" val="42469374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69F32F5-AB1C-41B2-AE79-C9DE1D1745A4}" type="datetimeFigureOut">
              <a:rPr lang="en-US" smtClean="0"/>
              <a:t>4/13/2017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A4FE2DD-FDA6-4978-86FA-99EF41D64B28}" type="slidenum">
              <a:rPr lang="en-US" smtClean="0"/>
              <a:t>‹#›</a:t>
            </a:fld>
            <a:endParaRPr lang="en-US" dirty="0"/>
          </a:p>
        </p:txBody>
      </p:sp>
    </p:spTree>
    <p:extLst>
      <p:ext uri="{BB962C8B-B14F-4D97-AF65-F5344CB8AC3E}">
        <p14:creationId xmlns:p14="http://schemas.microsoft.com/office/powerpoint/2010/main" val="27815847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69F32F5-AB1C-41B2-AE79-C9DE1D1745A4}" type="datetimeFigureOut">
              <a:rPr lang="en-US" smtClean="0"/>
              <a:t>4/13/2017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A4FE2DD-FDA6-4978-86FA-99EF41D64B28}" type="slidenum">
              <a:rPr lang="en-US" smtClean="0"/>
              <a:t>‹#›</a:t>
            </a:fld>
            <a:endParaRPr lang="en-US" dirty="0"/>
          </a:p>
        </p:txBody>
      </p:sp>
    </p:spTree>
    <p:extLst>
      <p:ext uri="{BB962C8B-B14F-4D97-AF65-F5344CB8AC3E}">
        <p14:creationId xmlns:p14="http://schemas.microsoft.com/office/powerpoint/2010/main" val="4315485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69F32F5-AB1C-41B2-AE79-C9DE1D1745A4}" type="datetimeFigureOut">
              <a:rPr lang="en-US" smtClean="0"/>
              <a:t>4/13/2017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EA4FE2DD-FDA6-4978-86FA-99EF41D64B28}" type="slidenum">
              <a:rPr lang="en-US" smtClean="0"/>
              <a:t>‹#›</a:t>
            </a:fld>
            <a:endParaRPr lang="en-US" dirty="0"/>
          </a:p>
        </p:txBody>
      </p:sp>
    </p:spTree>
    <p:extLst>
      <p:ext uri="{BB962C8B-B14F-4D97-AF65-F5344CB8AC3E}">
        <p14:creationId xmlns:p14="http://schemas.microsoft.com/office/powerpoint/2010/main" val="18019004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69F32F5-AB1C-41B2-AE79-C9DE1D1745A4}" type="datetimeFigureOut">
              <a:rPr lang="en-US" smtClean="0"/>
              <a:t>4/13/2017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EA4FE2DD-FDA6-4978-86FA-99EF41D64B28}" type="slidenum">
              <a:rPr lang="en-US" smtClean="0"/>
              <a:t>‹#›</a:t>
            </a:fld>
            <a:endParaRPr lang="en-US" dirty="0"/>
          </a:p>
        </p:txBody>
      </p:sp>
    </p:spTree>
    <p:extLst>
      <p:ext uri="{BB962C8B-B14F-4D97-AF65-F5344CB8AC3E}">
        <p14:creationId xmlns:p14="http://schemas.microsoft.com/office/powerpoint/2010/main" val="11286550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69F32F5-AB1C-41B2-AE79-C9DE1D1745A4}" type="datetimeFigureOut">
              <a:rPr lang="en-US" smtClean="0"/>
              <a:t>4/13/2017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EA4FE2DD-FDA6-4978-86FA-99EF41D64B28}" type="slidenum">
              <a:rPr lang="en-US" smtClean="0"/>
              <a:t>‹#›</a:t>
            </a:fld>
            <a:endParaRPr lang="en-US" dirty="0"/>
          </a:p>
        </p:txBody>
      </p:sp>
    </p:spTree>
    <p:extLst>
      <p:ext uri="{BB962C8B-B14F-4D97-AF65-F5344CB8AC3E}">
        <p14:creationId xmlns:p14="http://schemas.microsoft.com/office/powerpoint/2010/main" val="39547982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69F32F5-AB1C-41B2-AE79-C9DE1D1745A4}" type="datetimeFigureOut">
              <a:rPr lang="en-US" smtClean="0"/>
              <a:t>4/13/2017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A4FE2DD-FDA6-4978-86FA-99EF41D64B28}" type="slidenum">
              <a:rPr lang="en-US" smtClean="0"/>
              <a:t>‹#›</a:t>
            </a:fld>
            <a:endParaRPr lang="en-US" dirty="0"/>
          </a:p>
        </p:txBody>
      </p:sp>
    </p:spTree>
    <p:extLst>
      <p:ext uri="{BB962C8B-B14F-4D97-AF65-F5344CB8AC3E}">
        <p14:creationId xmlns:p14="http://schemas.microsoft.com/office/powerpoint/2010/main" val="25940775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69F32F5-AB1C-41B2-AE79-C9DE1D1745A4}" type="datetimeFigureOut">
              <a:rPr lang="en-US" smtClean="0"/>
              <a:t>4/13/2017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A4FE2DD-FDA6-4978-86FA-99EF41D64B28}" type="slidenum">
              <a:rPr lang="en-US" smtClean="0"/>
              <a:t>‹#›</a:t>
            </a:fld>
            <a:endParaRPr lang="en-US" dirty="0"/>
          </a:p>
        </p:txBody>
      </p:sp>
    </p:spTree>
    <p:extLst>
      <p:ext uri="{BB962C8B-B14F-4D97-AF65-F5344CB8AC3E}">
        <p14:creationId xmlns:p14="http://schemas.microsoft.com/office/powerpoint/2010/main" val="39202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69F32F5-AB1C-41B2-AE79-C9DE1D1745A4}" type="datetimeFigureOut">
              <a:rPr lang="en-US" smtClean="0"/>
              <a:t>4/13/2017</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A4FE2DD-FDA6-4978-86FA-99EF41D64B28}" type="slidenum">
              <a:rPr lang="en-US" smtClean="0"/>
              <a:t>‹#›</a:t>
            </a:fld>
            <a:endParaRPr lang="en-US" dirty="0"/>
          </a:p>
        </p:txBody>
      </p:sp>
    </p:spTree>
    <p:extLst>
      <p:ext uri="{BB962C8B-B14F-4D97-AF65-F5344CB8AC3E}">
        <p14:creationId xmlns:p14="http://schemas.microsoft.com/office/powerpoint/2010/main" val="325436037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4.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4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6113662" cy="1409174"/>
          </a:xfrm>
        </p:spPr>
        <p:txBody>
          <a:bodyPr>
            <a:normAutofit/>
          </a:bodyPr>
          <a:lstStyle/>
          <a:p>
            <a:r>
              <a:rPr lang="en-US" sz="3600" dirty="0"/>
              <a:t>Object-Oriented Programming</a:t>
            </a:r>
            <a:br>
              <a:rPr lang="en-US" sz="3600" dirty="0"/>
            </a:br>
            <a:r>
              <a:rPr lang="en-US" sz="1800" dirty="0"/>
              <a:t>Session: Week 5 Session 1 </a:t>
            </a:r>
            <a:br>
              <a:rPr lang="en-US" sz="1800" dirty="0"/>
            </a:br>
            <a:r>
              <a:rPr lang="en-US" sz="1800" dirty="0"/>
              <a:t>Instructor: Eric Pogue</a:t>
            </a:r>
            <a:endParaRPr lang="en-US" sz="1800" b="1" i="1" u="sng" dirty="0"/>
          </a:p>
        </p:txBody>
      </p:sp>
      <p:sp>
        <p:nvSpPr>
          <p:cNvPr id="3" name="Content Placeholder 2"/>
          <p:cNvSpPr>
            <a:spLocks noGrp="1"/>
          </p:cNvSpPr>
          <p:nvPr>
            <p:ph idx="1"/>
          </p:nvPr>
        </p:nvSpPr>
        <p:spPr>
          <a:xfrm>
            <a:off x="838200" y="1943857"/>
            <a:ext cx="10718950" cy="4571242"/>
          </a:xfrm>
        </p:spPr>
        <p:txBody>
          <a:bodyPr>
            <a:noAutofit/>
          </a:bodyPr>
          <a:lstStyle/>
          <a:p>
            <a:pPr marL="0" indent="0">
              <a:buNone/>
            </a:pPr>
            <a:r>
              <a:rPr lang="en-US" sz="2000" u="sng" dirty="0"/>
              <a:t>Agenda:</a:t>
            </a:r>
          </a:p>
          <a:p>
            <a:pPr marL="457200" indent="-457200">
              <a:buFont typeface="+mj-lt"/>
              <a:buAutoNum type="arabicPeriod"/>
            </a:pPr>
            <a:r>
              <a:rPr lang="en-US" sz="2000" dirty="0"/>
              <a:t>Briefly Discuss </a:t>
            </a:r>
            <a:r>
              <a:rPr lang="en-US" sz="2000" dirty="0" err="1"/>
              <a:t>FaceDraw</a:t>
            </a:r>
            <a:r>
              <a:rPr lang="en-US" sz="2000" dirty="0"/>
              <a:t> and Mosaic Assignments</a:t>
            </a:r>
          </a:p>
          <a:p>
            <a:pPr marL="457200" indent="-457200">
              <a:buFont typeface="+mj-lt"/>
              <a:buAutoNum type="arabicPeriod"/>
            </a:pPr>
            <a:r>
              <a:rPr lang="en-US" sz="2000" dirty="0"/>
              <a:t>Introduce our Learning Objectives for the week</a:t>
            </a:r>
          </a:p>
          <a:p>
            <a:pPr marL="457200" indent="-457200">
              <a:buFont typeface="+mj-lt"/>
              <a:buAutoNum type="arabicPeriod"/>
            </a:pPr>
            <a:endParaRPr lang="en-US" sz="2000" dirty="0"/>
          </a:p>
        </p:txBody>
      </p:sp>
      <p:pic>
        <p:nvPicPr>
          <p:cNvPr id="4" name="Content Placeholder 4"/>
          <p:cNvPicPr>
            <a:picLocks noChangeAspect="1"/>
          </p:cNvPicPr>
          <p:nvPr/>
        </p:nvPicPr>
        <p:blipFill>
          <a:blip r:embed="rId3"/>
          <a:stretch>
            <a:fillRect/>
          </a:stretch>
        </p:blipFill>
        <p:spPr>
          <a:xfrm>
            <a:off x="9072894" y="182925"/>
            <a:ext cx="2656367" cy="1366321"/>
          </a:xfrm>
          <a:prstGeom prst="rect">
            <a:avLst/>
          </a:prstGeom>
        </p:spPr>
      </p:pic>
    </p:spTree>
    <p:extLst>
      <p:ext uri="{BB962C8B-B14F-4D97-AF65-F5344CB8AC3E}">
        <p14:creationId xmlns:p14="http://schemas.microsoft.com/office/powerpoint/2010/main" val="40633394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MouseListener Interface</a:t>
            </a:r>
          </a:p>
        </p:txBody>
      </p:sp>
      <p:sp>
        <p:nvSpPr>
          <p:cNvPr id="3" name="Content Placeholder 2"/>
          <p:cNvSpPr>
            <a:spLocks noGrp="1"/>
          </p:cNvSpPr>
          <p:nvPr>
            <p:ph idx="1"/>
          </p:nvPr>
        </p:nvSpPr>
        <p:spPr>
          <a:xfrm>
            <a:off x="838198" y="1525772"/>
            <a:ext cx="10515601" cy="4651191"/>
          </a:xfrm>
        </p:spPr>
        <p:txBody>
          <a:bodyPr>
            <a:normAutofit/>
          </a:bodyPr>
          <a:lstStyle/>
          <a:p>
            <a:pPr marL="0" indent="0">
              <a:buNone/>
            </a:pPr>
            <a:r>
              <a:rPr lang="en-US" sz="2000" dirty="0"/>
              <a:t>The MouseListener interface requires five methods to be implemented:</a:t>
            </a:r>
            <a:endParaRPr lang="en-US" sz="2000" b="1" dirty="0"/>
          </a:p>
          <a:p>
            <a:r>
              <a:rPr lang="en-US" sz="2000" dirty="0"/>
              <a:t>mouseClicked(MouseEvent e): Invoked when the mouse button has been clicked on a component</a:t>
            </a:r>
          </a:p>
          <a:p>
            <a:r>
              <a:rPr lang="en-US" sz="2000" dirty="0"/>
              <a:t>mouseEntered(MouseEvent e): Invoked when the mouse enters a component</a:t>
            </a:r>
          </a:p>
          <a:p>
            <a:r>
              <a:rPr lang="en-US" sz="2000" dirty="0"/>
              <a:t>mouseExited(MouseEvent e): Invoked when the mouse exits a component</a:t>
            </a:r>
          </a:p>
          <a:p>
            <a:r>
              <a:rPr lang="en-US" sz="2000" dirty="0"/>
              <a:t>mousePressed(MouseEvent e): Invoked when a mouse button has been pressed on a component</a:t>
            </a:r>
          </a:p>
          <a:p>
            <a:r>
              <a:rPr lang="en-US" sz="2000" dirty="0"/>
              <a:t>mouseReleased(MouseEvent e): Invoked when a mouse button has been released on a component</a:t>
            </a:r>
          </a:p>
        </p:txBody>
      </p:sp>
    </p:spTree>
    <p:extLst>
      <p:ext uri="{BB962C8B-B14F-4D97-AF65-F5344CB8AC3E}">
        <p14:creationId xmlns:p14="http://schemas.microsoft.com/office/powerpoint/2010/main" val="14747452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MouseMotionListener Interface</a:t>
            </a:r>
          </a:p>
        </p:txBody>
      </p:sp>
      <p:sp>
        <p:nvSpPr>
          <p:cNvPr id="3" name="Content Placeholder 2"/>
          <p:cNvSpPr>
            <a:spLocks noGrp="1"/>
          </p:cNvSpPr>
          <p:nvPr>
            <p:ph idx="1"/>
          </p:nvPr>
        </p:nvSpPr>
        <p:spPr>
          <a:xfrm>
            <a:off x="838198" y="1525772"/>
            <a:ext cx="10515601" cy="4651191"/>
          </a:xfrm>
        </p:spPr>
        <p:txBody>
          <a:bodyPr>
            <a:normAutofit/>
          </a:bodyPr>
          <a:lstStyle/>
          <a:p>
            <a:pPr marL="0" indent="0">
              <a:buNone/>
            </a:pPr>
            <a:r>
              <a:rPr lang="en-US" sz="2000" dirty="0"/>
              <a:t>The MouseMotionListener interface includes the following methods:</a:t>
            </a:r>
            <a:endParaRPr lang="en-US" sz="2000" b="1" dirty="0"/>
          </a:p>
          <a:p>
            <a:r>
              <a:rPr lang="en-US" sz="2000" dirty="0"/>
              <a:t>mouseDragged(MouseEvent e): Invoked when a mouse button is pressed on a component and then dragged</a:t>
            </a:r>
          </a:p>
          <a:p>
            <a:r>
              <a:rPr lang="en-US" sz="2000" dirty="0"/>
              <a:t>mouseMoved(MouseEvent e): Invoked when the mouse cursor has been moved onto a component but no buttons have been pushed</a:t>
            </a:r>
          </a:p>
        </p:txBody>
      </p:sp>
    </p:spTree>
    <p:extLst>
      <p:ext uri="{BB962C8B-B14F-4D97-AF65-F5344CB8AC3E}">
        <p14:creationId xmlns:p14="http://schemas.microsoft.com/office/powerpoint/2010/main" val="1337576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KeyListener Interface</a:t>
            </a:r>
          </a:p>
        </p:txBody>
      </p:sp>
      <p:sp>
        <p:nvSpPr>
          <p:cNvPr id="3" name="Content Placeholder 2"/>
          <p:cNvSpPr>
            <a:spLocks noGrp="1"/>
          </p:cNvSpPr>
          <p:nvPr>
            <p:ph idx="1"/>
          </p:nvPr>
        </p:nvSpPr>
        <p:spPr>
          <a:xfrm>
            <a:off x="838198" y="1525772"/>
            <a:ext cx="10515601" cy="4651191"/>
          </a:xfrm>
        </p:spPr>
        <p:txBody>
          <a:bodyPr>
            <a:normAutofit/>
          </a:bodyPr>
          <a:lstStyle/>
          <a:p>
            <a:pPr marL="0" indent="0">
              <a:buNone/>
            </a:pPr>
            <a:r>
              <a:rPr lang="en-US" sz="2000" dirty="0"/>
              <a:t>The KeyListener interface includes the following methods:</a:t>
            </a:r>
            <a:endParaRPr lang="en-US" sz="2000" b="1" dirty="0"/>
          </a:p>
          <a:p>
            <a:r>
              <a:rPr lang="en-US" sz="2000" dirty="0"/>
              <a:t>keyPressed(KeyEvent e): Invoked when a key has been pressed</a:t>
            </a:r>
          </a:p>
          <a:p>
            <a:r>
              <a:rPr lang="en-US" sz="2000" dirty="0"/>
              <a:t>keyReleased(KeyEvent e): Invoked when a key has been released</a:t>
            </a:r>
          </a:p>
          <a:p>
            <a:r>
              <a:rPr lang="en-US" sz="2000" dirty="0"/>
              <a:t>keyTyped(KeyEvent e): Invoked when a key has been typed</a:t>
            </a:r>
          </a:p>
        </p:txBody>
      </p:sp>
    </p:spTree>
    <p:extLst>
      <p:ext uri="{BB962C8B-B14F-4D97-AF65-F5344CB8AC3E}">
        <p14:creationId xmlns:p14="http://schemas.microsoft.com/office/powerpoint/2010/main" val="30838580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OvalDraw Plus User Interface Design</a:t>
            </a:r>
          </a:p>
        </p:txBody>
      </p:sp>
      <p:pic>
        <p:nvPicPr>
          <p:cNvPr id="6" name="Picture 5"/>
          <p:cNvPicPr>
            <a:picLocks noChangeAspect="1"/>
          </p:cNvPicPr>
          <p:nvPr/>
        </p:nvPicPr>
        <p:blipFill>
          <a:blip r:embed="rId3"/>
          <a:stretch>
            <a:fillRect/>
          </a:stretch>
        </p:blipFill>
        <p:spPr>
          <a:xfrm>
            <a:off x="838200" y="1441487"/>
            <a:ext cx="5562600" cy="3762375"/>
          </a:xfrm>
          <a:prstGeom prst="rect">
            <a:avLst/>
          </a:prstGeom>
        </p:spPr>
      </p:pic>
      <p:pic>
        <p:nvPicPr>
          <p:cNvPr id="8" name="Picture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521303" y="2392326"/>
            <a:ext cx="5472223" cy="4104167"/>
          </a:xfrm>
          <a:prstGeom prst="rect">
            <a:avLst/>
          </a:prstGeom>
        </p:spPr>
      </p:pic>
    </p:spTree>
    <p:extLst>
      <p:ext uri="{BB962C8B-B14F-4D97-AF65-F5344CB8AC3E}">
        <p14:creationId xmlns:p14="http://schemas.microsoft.com/office/powerpoint/2010/main" val="6537004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Timers</a:t>
            </a:r>
          </a:p>
        </p:txBody>
      </p:sp>
      <p:sp>
        <p:nvSpPr>
          <p:cNvPr id="3" name="Content Placeholder 2"/>
          <p:cNvSpPr>
            <a:spLocks noGrp="1"/>
          </p:cNvSpPr>
          <p:nvPr>
            <p:ph idx="1"/>
          </p:nvPr>
        </p:nvSpPr>
        <p:spPr>
          <a:xfrm>
            <a:off x="838198" y="1525772"/>
            <a:ext cx="6349411" cy="4651191"/>
          </a:xfrm>
        </p:spPr>
        <p:txBody>
          <a:bodyPr>
            <a:normAutofit/>
          </a:bodyPr>
          <a:lstStyle/>
          <a:p>
            <a:pPr marL="0" indent="0">
              <a:buNone/>
            </a:pPr>
            <a:r>
              <a:rPr lang="en-US" sz="2000" dirty="0"/>
              <a:t>Timers are pretty straight forward to implement:</a:t>
            </a:r>
            <a:endParaRPr lang="en-US" sz="2000" b="1" dirty="0"/>
          </a:p>
          <a:p>
            <a:r>
              <a:rPr lang="en-US" sz="2000" dirty="0"/>
              <a:t>Implement the ActionListener Interface</a:t>
            </a:r>
          </a:p>
          <a:p>
            <a:r>
              <a:rPr lang="en-US" sz="2000" dirty="0"/>
              <a:t>Create a new timer passing in the object that implemented the ActionListener</a:t>
            </a:r>
          </a:p>
        </p:txBody>
      </p:sp>
      <p:pic>
        <p:nvPicPr>
          <p:cNvPr id="4" name="Picture 3"/>
          <p:cNvPicPr>
            <a:picLocks noChangeAspect="1"/>
          </p:cNvPicPr>
          <p:nvPr/>
        </p:nvPicPr>
        <p:blipFill>
          <a:blip r:embed="rId3"/>
          <a:stretch>
            <a:fillRect/>
          </a:stretch>
        </p:blipFill>
        <p:spPr>
          <a:xfrm>
            <a:off x="7484656" y="1525772"/>
            <a:ext cx="4114800" cy="2672583"/>
          </a:xfrm>
          <a:prstGeom prst="rect">
            <a:avLst/>
          </a:prstGeom>
        </p:spPr>
      </p:pic>
    </p:spTree>
    <p:extLst>
      <p:ext uri="{BB962C8B-B14F-4D97-AF65-F5344CB8AC3E}">
        <p14:creationId xmlns:p14="http://schemas.microsoft.com/office/powerpoint/2010/main" val="17652631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Model-View-Controller</a:t>
            </a:r>
          </a:p>
        </p:txBody>
      </p:sp>
      <p:sp>
        <p:nvSpPr>
          <p:cNvPr id="3" name="Content Placeholder 2"/>
          <p:cNvSpPr>
            <a:spLocks noGrp="1"/>
          </p:cNvSpPr>
          <p:nvPr>
            <p:ph idx="1"/>
          </p:nvPr>
        </p:nvSpPr>
        <p:spPr>
          <a:xfrm>
            <a:off x="838198" y="1525772"/>
            <a:ext cx="10515601" cy="4651191"/>
          </a:xfrm>
        </p:spPr>
        <p:txBody>
          <a:bodyPr>
            <a:normAutofit/>
          </a:bodyPr>
          <a:lstStyle/>
          <a:p>
            <a:pPr marL="0" indent="0">
              <a:buNone/>
            </a:pPr>
            <a:r>
              <a:rPr lang="en-US" sz="2000" dirty="0"/>
              <a:t>Throughout our design and development activates we are working to create applications that segregate our View from our their Model &amp; Data. </a:t>
            </a:r>
          </a:p>
          <a:p>
            <a:r>
              <a:rPr lang="en-US" sz="2000" dirty="0"/>
              <a:t>The Java environment makes this more challenging than it should be at times</a:t>
            </a:r>
          </a:p>
          <a:p>
            <a:r>
              <a:rPr lang="en-US" sz="2000" dirty="0"/>
              <a:t>Design tradeoffs need to be considered</a:t>
            </a:r>
          </a:p>
          <a:p>
            <a:r>
              <a:rPr lang="en-US" sz="2000" dirty="0"/>
              <a:t>The most import aspect of Model-View-Controller is that the Model has no visibility to the View</a:t>
            </a:r>
          </a:p>
        </p:txBody>
      </p:sp>
    </p:spTree>
    <p:extLst>
      <p:ext uri="{BB962C8B-B14F-4D97-AF65-F5344CB8AC3E}">
        <p14:creationId xmlns:p14="http://schemas.microsoft.com/office/powerpoint/2010/main" val="37509054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Learning Objectives – Week 4</a:t>
            </a:r>
            <a:endParaRPr lang="en-US" sz="3600" b="1" i="1" u="sng" dirty="0"/>
          </a:p>
        </p:txBody>
      </p:sp>
      <p:sp>
        <p:nvSpPr>
          <p:cNvPr id="3" name="Content Placeholder 2"/>
          <p:cNvSpPr>
            <a:spLocks noGrp="1"/>
          </p:cNvSpPr>
          <p:nvPr>
            <p:ph idx="1"/>
          </p:nvPr>
        </p:nvSpPr>
        <p:spPr>
          <a:xfrm>
            <a:off x="838200" y="1122398"/>
            <a:ext cx="10718950" cy="5463343"/>
          </a:xfrm>
        </p:spPr>
        <p:txBody>
          <a:bodyPr>
            <a:normAutofit/>
          </a:bodyPr>
          <a:lstStyle/>
          <a:p>
            <a:pPr marL="457200" indent="-457200">
              <a:buFont typeface="+mj-lt"/>
              <a:buAutoNum type="arabicPeriod"/>
            </a:pPr>
            <a:r>
              <a:rPr lang="en-US" sz="2000" dirty="0">
                <a:solidFill>
                  <a:schemeClr val="bg1">
                    <a:lumMod val="65000"/>
                  </a:schemeClr>
                </a:solidFill>
              </a:rPr>
              <a:t>Implement a menu system that enables the user to trigger a variety of actions in a familiar way</a:t>
            </a:r>
          </a:p>
          <a:p>
            <a:pPr marL="457200" indent="-457200">
              <a:buFont typeface="+mj-lt"/>
              <a:buAutoNum type="arabicPeriod"/>
            </a:pPr>
            <a:r>
              <a:rPr lang="en-US" sz="2000" dirty="0">
                <a:solidFill>
                  <a:schemeClr val="bg1">
                    <a:lumMod val="65000"/>
                  </a:schemeClr>
                </a:solidFill>
              </a:rPr>
              <a:t>Implement code that responds to of events including: clicking the mouse, moving or dragging the mouse, and typing a key on the keyboard</a:t>
            </a:r>
          </a:p>
          <a:p>
            <a:pPr marL="457200" indent="-457200">
              <a:buFont typeface="+mj-lt"/>
              <a:buAutoNum type="arabicPeriod"/>
            </a:pPr>
            <a:r>
              <a:rPr lang="en-US" sz="2000" dirty="0">
                <a:solidFill>
                  <a:schemeClr val="bg1">
                    <a:lumMod val="65000"/>
                  </a:schemeClr>
                </a:solidFill>
              </a:rPr>
              <a:t>Design multiple intuitive ways for a user to perform a particular task</a:t>
            </a:r>
          </a:p>
          <a:p>
            <a:pPr marL="457200" indent="-457200">
              <a:buFont typeface="+mj-lt"/>
              <a:buAutoNum type="arabicPeriod"/>
            </a:pPr>
            <a:r>
              <a:rPr lang="en-US" sz="2000" dirty="0">
                <a:solidFill>
                  <a:schemeClr val="bg1">
                    <a:lumMod val="65000"/>
                  </a:schemeClr>
                </a:solidFill>
              </a:rPr>
              <a:t>Implement animation using a timer and a corresponding event handler</a:t>
            </a:r>
          </a:p>
          <a:p>
            <a:pPr marL="457200" indent="-457200">
              <a:buFont typeface="+mj-lt"/>
              <a:buAutoNum type="arabicPeriod"/>
            </a:pPr>
            <a:r>
              <a:rPr lang="en-US" sz="2000" dirty="0">
                <a:solidFill>
                  <a:schemeClr val="bg1">
                    <a:lumMod val="65000"/>
                  </a:schemeClr>
                </a:solidFill>
              </a:rPr>
              <a:t>Create interactive applications that adhere to the Model-View-Controller pattern</a:t>
            </a:r>
          </a:p>
          <a:p>
            <a:pPr marL="457200" indent="-457200">
              <a:buFont typeface="+mj-lt"/>
              <a:buAutoNum type="arabicPeriod"/>
            </a:pPr>
            <a:r>
              <a:rPr lang="en-US" sz="2000" dirty="0"/>
              <a:t>Understand how Java achieves speedier input and output (IO) through a hierarchy file IO classes</a:t>
            </a:r>
          </a:p>
          <a:p>
            <a:pPr marL="457200" indent="-457200">
              <a:buFont typeface="+mj-lt"/>
              <a:buAutoNum type="arabicPeriod"/>
            </a:pPr>
            <a:r>
              <a:rPr lang="en-US" sz="2000" dirty="0"/>
              <a:t>Design and implement a controller class that outputs data to a text file</a:t>
            </a:r>
          </a:p>
          <a:p>
            <a:pPr marL="457200" indent="-457200">
              <a:buFont typeface="+mj-lt"/>
              <a:buAutoNum type="arabicPeriod"/>
            </a:pPr>
            <a:r>
              <a:rPr lang="en-US" sz="2000" dirty="0"/>
              <a:t>Design and implement a controller class that inputs data from a text file and builds a collection of objects from the data read data</a:t>
            </a:r>
          </a:p>
        </p:txBody>
      </p:sp>
    </p:spTree>
    <p:extLst>
      <p:ext uri="{BB962C8B-B14F-4D97-AF65-F5344CB8AC3E}">
        <p14:creationId xmlns:p14="http://schemas.microsoft.com/office/powerpoint/2010/main" val="33135209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Serialization and Reading/Writing Text Files</a:t>
            </a:r>
          </a:p>
        </p:txBody>
      </p:sp>
      <p:sp>
        <p:nvSpPr>
          <p:cNvPr id="3" name="Content Placeholder 2"/>
          <p:cNvSpPr>
            <a:spLocks noGrp="1"/>
          </p:cNvSpPr>
          <p:nvPr>
            <p:ph idx="1"/>
          </p:nvPr>
        </p:nvSpPr>
        <p:spPr>
          <a:xfrm>
            <a:off x="838198" y="1525772"/>
            <a:ext cx="10515601" cy="4651191"/>
          </a:xfrm>
        </p:spPr>
        <p:txBody>
          <a:bodyPr>
            <a:normAutofit lnSpcReduction="10000"/>
          </a:bodyPr>
          <a:lstStyle/>
          <a:p>
            <a:pPr marL="0" indent="0">
              <a:buNone/>
            </a:pPr>
            <a:r>
              <a:rPr lang="en-US" sz="2000" dirty="0"/>
              <a:t>Serialization is an object-oriented programming term that means converting an object to a byte steam usually to be written to or read from a file.</a:t>
            </a:r>
          </a:p>
          <a:p>
            <a:pPr marL="0" indent="0">
              <a:buNone/>
            </a:pPr>
            <a:r>
              <a:rPr lang="en-US" sz="2000" dirty="0"/>
              <a:t>To write to a text file:</a:t>
            </a:r>
          </a:p>
          <a:p>
            <a:r>
              <a:rPr lang="en-US" sz="2000" dirty="0"/>
              <a:t>Create a File object, feeding the file’s path to the File class constructor</a:t>
            </a:r>
          </a:p>
          <a:p>
            <a:r>
              <a:rPr lang="en-US" sz="2000" dirty="0"/>
              <a:t>Create a FileWriter to access the File</a:t>
            </a:r>
          </a:p>
          <a:p>
            <a:r>
              <a:rPr lang="en-US" sz="2000" dirty="0"/>
              <a:t>Create a BufferedWriter to write data to the FileWriter efficiently </a:t>
            </a:r>
          </a:p>
          <a:p>
            <a:r>
              <a:rPr lang="en-US" sz="2000" dirty="0"/>
              <a:t>Use BufferedWriter’s write and newLine functions to commit the data to the file.</a:t>
            </a:r>
          </a:p>
          <a:p>
            <a:pPr marL="0" indent="0">
              <a:buNone/>
            </a:pPr>
            <a:endParaRPr lang="en-US" sz="2000" dirty="0"/>
          </a:p>
          <a:p>
            <a:pPr marL="0" indent="0">
              <a:buNone/>
            </a:pPr>
            <a:r>
              <a:rPr lang="en-US" sz="2000" dirty="0"/>
              <a:t>To read from a text file: </a:t>
            </a:r>
          </a:p>
          <a:p>
            <a:r>
              <a:rPr lang="en-US" sz="2000" dirty="0"/>
              <a:t>Create a File object, feeding the file’s path to the File class constructor</a:t>
            </a:r>
          </a:p>
          <a:p>
            <a:r>
              <a:rPr lang="en-US" sz="2000" dirty="0"/>
              <a:t>Attach a Scanner object to it</a:t>
            </a:r>
          </a:p>
          <a:p>
            <a:r>
              <a:rPr lang="en-US" sz="2000" dirty="0"/>
              <a:t>Use Scanner’s readLine and hasNextLine functions to read the file</a:t>
            </a:r>
          </a:p>
          <a:p>
            <a:pPr marL="0" indent="0">
              <a:buNone/>
            </a:pPr>
            <a:endParaRPr lang="en-US" sz="2000" dirty="0"/>
          </a:p>
        </p:txBody>
      </p:sp>
    </p:spTree>
    <p:extLst>
      <p:ext uri="{BB962C8B-B14F-4D97-AF65-F5344CB8AC3E}">
        <p14:creationId xmlns:p14="http://schemas.microsoft.com/office/powerpoint/2010/main" val="13316574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OvalDraw Plus User Interface Design</a:t>
            </a:r>
          </a:p>
        </p:txBody>
      </p:sp>
      <p:pic>
        <p:nvPicPr>
          <p:cNvPr id="6" name="Picture 5"/>
          <p:cNvPicPr>
            <a:picLocks noChangeAspect="1"/>
          </p:cNvPicPr>
          <p:nvPr/>
        </p:nvPicPr>
        <p:blipFill>
          <a:blip r:embed="rId3"/>
          <a:stretch>
            <a:fillRect/>
          </a:stretch>
        </p:blipFill>
        <p:spPr>
          <a:xfrm>
            <a:off x="838200" y="1441487"/>
            <a:ext cx="5562600" cy="3762375"/>
          </a:xfrm>
          <a:prstGeom prst="rect">
            <a:avLst/>
          </a:prstGeom>
        </p:spPr>
      </p:pic>
      <p:pic>
        <p:nvPicPr>
          <p:cNvPr id="8" name="Picture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521303" y="2392326"/>
            <a:ext cx="5472223" cy="4104167"/>
          </a:xfrm>
          <a:prstGeom prst="rect">
            <a:avLst/>
          </a:prstGeom>
        </p:spPr>
      </p:pic>
    </p:spTree>
    <p:extLst>
      <p:ext uri="{BB962C8B-B14F-4D97-AF65-F5344CB8AC3E}">
        <p14:creationId xmlns:p14="http://schemas.microsoft.com/office/powerpoint/2010/main" val="19953697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Closing Comments &amp; Next Steps</a:t>
            </a:r>
          </a:p>
        </p:txBody>
      </p:sp>
      <p:sp>
        <p:nvSpPr>
          <p:cNvPr id="3" name="Content Placeholder 2"/>
          <p:cNvSpPr>
            <a:spLocks noGrp="1"/>
          </p:cNvSpPr>
          <p:nvPr>
            <p:ph idx="1"/>
          </p:nvPr>
        </p:nvSpPr>
        <p:spPr>
          <a:xfrm>
            <a:off x="838198" y="1525772"/>
            <a:ext cx="10515601" cy="4651191"/>
          </a:xfrm>
        </p:spPr>
        <p:txBody>
          <a:bodyPr>
            <a:normAutofit/>
          </a:bodyPr>
          <a:lstStyle/>
          <a:p>
            <a:r>
              <a:rPr lang="en-US" sz="2000" dirty="0"/>
              <a:t>As promised, less theory and more development</a:t>
            </a:r>
          </a:p>
          <a:p>
            <a:r>
              <a:rPr lang="en-US" sz="2000" dirty="0"/>
              <a:t>Look for three follow-up development examples this week:</a:t>
            </a:r>
          </a:p>
          <a:p>
            <a:pPr lvl="1"/>
            <a:r>
              <a:rPr lang="en-US" sz="1600" dirty="0"/>
              <a:t>OvalDraw with User Experience Enhancements</a:t>
            </a:r>
          </a:p>
          <a:p>
            <a:pPr lvl="1"/>
            <a:r>
              <a:rPr lang="en-US" sz="1600" dirty="0"/>
              <a:t>OvalDraw reading and writing files</a:t>
            </a:r>
          </a:p>
          <a:p>
            <a:pPr lvl="1"/>
            <a:r>
              <a:rPr lang="en-US" sz="1600" dirty="0"/>
              <a:t>Something with Timers and Animation</a:t>
            </a:r>
          </a:p>
        </p:txBody>
      </p:sp>
    </p:spTree>
    <p:extLst>
      <p:ext uri="{BB962C8B-B14F-4D97-AF65-F5344CB8AC3E}">
        <p14:creationId xmlns:p14="http://schemas.microsoft.com/office/powerpoint/2010/main" val="24777578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411047" cy="1325563"/>
          </a:xfrm>
        </p:spPr>
        <p:txBody>
          <a:bodyPr>
            <a:normAutofit/>
          </a:bodyPr>
          <a:lstStyle/>
          <a:p>
            <a:r>
              <a:rPr lang="en-US" sz="3600" dirty="0"/>
              <a:t>Briefly Discuss FaceDraw Assignment</a:t>
            </a:r>
          </a:p>
        </p:txBody>
      </p:sp>
      <p:sp>
        <p:nvSpPr>
          <p:cNvPr id="3" name="Content Placeholder 2"/>
          <p:cNvSpPr>
            <a:spLocks noGrp="1"/>
          </p:cNvSpPr>
          <p:nvPr>
            <p:ph idx="1"/>
          </p:nvPr>
        </p:nvSpPr>
        <p:spPr>
          <a:xfrm>
            <a:off x="838199" y="1549178"/>
            <a:ext cx="10453578" cy="4783519"/>
          </a:xfrm>
        </p:spPr>
        <p:txBody>
          <a:bodyPr>
            <a:normAutofit/>
          </a:bodyPr>
          <a:lstStyle/>
          <a:p>
            <a:pPr marL="0" indent="0">
              <a:buNone/>
            </a:pPr>
            <a:r>
              <a:rPr lang="en-US" sz="2000" u="sng" dirty="0"/>
              <a:t>FaceDraw and Learning Objectives</a:t>
            </a:r>
            <a:r>
              <a:rPr lang="en-US" sz="2000" dirty="0"/>
              <a:t>: FaceDraw will be a challenging assignment this week. Our Learning Objects, Discussion, Lecture, and Examples will all be focused on helping you complete the assignment and learn the key concepts through delivering a concrete example. </a:t>
            </a:r>
          </a:p>
          <a:p>
            <a:pPr marL="0" indent="0">
              <a:buNone/>
            </a:pPr>
            <a:r>
              <a:rPr lang="en-US" sz="2000" dirty="0"/>
              <a:t>In FaceDraw we will:</a:t>
            </a:r>
          </a:p>
          <a:p>
            <a:pPr marL="457200" indent="-457200">
              <a:buFont typeface="+mj-lt"/>
              <a:buAutoNum type="arabicPeriod"/>
            </a:pPr>
            <a:r>
              <a:rPr lang="en-US" sz="2000" dirty="0"/>
              <a:t>Create an application in Java that draws random faces on a window</a:t>
            </a:r>
          </a:p>
          <a:p>
            <a:pPr marL="457200" indent="-457200">
              <a:buFont typeface="+mj-lt"/>
              <a:buAutoNum type="arabicPeriod"/>
            </a:pPr>
            <a:r>
              <a:rPr lang="en-US" sz="2000" dirty="0"/>
              <a:t>Generate a random number between 3 &amp; 10 and draw that many faces</a:t>
            </a:r>
          </a:p>
          <a:p>
            <a:pPr marL="457200" indent="-457200">
              <a:buFont typeface="+mj-lt"/>
              <a:buAutoNum type="arabicPeriod"/>
            </a:pPr>
            <a:r>
              <a:rPr lang="en-US" sz="2000" dirty="0"/>
              <a:t>Randomly generate reasonable and visually appealing face</a:t>
            </a:r>
          </a:p>
          <a:p>
            <a:pPr marL="457200" indent="-457200">
              <a:buFont typeface="+mj-lt"/>
              <a:buAutoNum type="arabicPeriod"/>
            </a:pPr>
            <a:r>
              <a:rPr lang="en-US" sz="2000" dirty="0"/>
              <a:t>Position itself to a reasonable size and location</a:t>
            </a:r>
          </a:p>
          <a:p>
            <a:pPr marL="457200" indent="-457200">
              <a:buFont typeface="+mj-lt"/>
              <a:buAutoNum type="arabicPeriod"/>
            </a:pPr>
            <a:r>
              <a:rPr lang="en-US" sz="2000" dirty="0"/>
              <a:t>Draw all faces so they are entirely within the window. </a:t>
            </a:r>
          </a:p>
          <a:p>
            <a:pPr marL="457200" indent="-457200">
              <a:buFont typeface="+mj-lt"/>
              <a:buAutoNum type="arabicPeriod"/>
            </a:pPr>
            <a:r>
              <a:rPr lang="en-US" sz="2000" dirty="0"/>
              <a:t>Draw each face with two eyes and a mouth. </a:t>
            </a:r>
          </a:p>
          <a:p>
            <a:pPr marL="457200" indent="-457200">
              <a:buFont typeface="+mj-lt"/>
              <a:buAutoNum type="arabicPeriod"/>
            </a:pPr>
            <a:r>
              <a:rPr lang="en-US" sz="2000" dirty="0"/>
              <a:t>The mouth should be randomly smiling, frowning, or in-between</a:t>
            </a:r>
          </a:p>
        </p:txBody>
      </p:sp>
      <p:pic>
        <p:nvPicPr>
          <p:cNvPr id="4" name="Picture 3"/>
          <p:cNvPicPr>
            <a:picLocks noChangeAspect="1"/>
          </p:cNvPicPr>
          <p:nvPr/>
        </p:nvPicPr>
        <p:blipFill>
          <a:blip r:embed="rId3"/>
          <a:stretch>
            <a:fillRect/>
          </a:stretch>
        </p:blipFill>
        <p:spPr>
          <a:xfrm>
            <a:off x="8760798" y="2477718"/>
            <a:ext cx="3096276" cy="3120324"/>
          </a:xfrm>
          <a:prstGeom prst="rect">
            <a:avLst/>
          </a:prstGeom>
        </p:spPr>
      </p:pic>
    </p:spTree>
    <p:extLst>
      <p:ext uri="{BB962C8B-B14F-4D97-AF65-F5344CB8AC3E}">
        <p14:creationId xmlns:p14="http://schemas.microsoft.com/office/powerpoint/2010/main" val="421355894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ormAutofit/>
          </a:bodyPr>
          <a:lstStyle/>
          <a:p>
            <a:r>
              <a:rPr lang="en-US" sz="4800" dirty="0"/>
              <a:t>End of Session</a:t>
            </a:r>
          </a:p>
        </p:txBody>
      </p:sp>
      <p:sp>
        <p:nvSpPr>
          <p:cNvPr id="3" name="Subtitle 2"/>
          <p:cNvSpPr>
            <a:spLocks noGrp="1"/>
          </p:cNvSpPr>
          <p:nvPr>
            <p:ph type="subTitle" idx="1"/>
          </p:nvPr>
        </p:nvSpPr>
        <p:spPr>
          <a:xfrm>
            <a:off x="1524000" y="3602038"/>
            <a:ext cx="9144000" cy="2198022"/>
          </a:xfrm>
        </p:spPr>
        <p:txBody>
          <a:bodyPr>
            <a:normAutofit/>
          </a:bodyPr>
          <a:lstStyle/>
          <a:p>
            <a:pPr algn="l"/>
            <a:r>
              <a:rPr lang="en-US" dirty="0"/>
              <a:t>Course Number: CPSC-24500</a:t>
            </a:r>
          </a:p>
          <a:p>
            <a:pPr algn="l"/>
            <a:r>
              <a:rPr lang="en-US" dirty="0"/>
              <a:t>Week: 4</a:t>
            </a:r>
          </a:p>
          <a:p>
            <a:pPr algn="l"/>
            <a:r>
              <a:rPr lang="en-US" dirty="0"/>
              <a:t>Session: 1</a:t>
            </a:r>
          </a:p>
          <a:p>
            <a:pPr algn="l"/>
            <a:r>
              <a:rPr lang="en-US" dirty="0"/>
              <a:t>Instructor: Eric Pogue</a:t>
            </a:r>
          </a:p>
        </p:txBody>
      </p:sp>
    </p:spTree>
    <p:extLst>
      <p:ext uri="{BB962C8B-B14F-4D97-AF65-F5344CB8AC3E}">
        <p14:creationId xmlns:p14="http://schemas.microsoft.com/office/powerpoint/2010/main" val="268967192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6113662" cy="1409174"/>
          </a:xfrm>
        </p:spPr>
        <p:txBody>
          <a:bodyPr>
            <a:normAutofit/>
          </a:bodyPr>
          <a:lstStyle/>
          <a:p>
            <a:r>
              <a:rPr lang="en-US" sz="3600" dirty="0"/>
              <a:t>Object-Oriented Programming</a:t>
            </a:r>
            <a:br>
              <a:rPr lang="en-US" sz="3600" dirty="0"/>
            </a:br>
            <a:r>
              <a:rPr lang="en-US" sz="1600" dirty="0"/>
              <a:t>Session: Week 4 Session 2 </a:t>
            </a:r>
            <a:br>
              <a:rPr lang="en-US" sz="1600" dirty="0"/>
            </a:br>
            <a:r>
              <a:rPr lang="en-US" sz="1600" dirty="0"/>
              <a:t>Subject: More Interactive User Interfaces</a:t>
            </a:r>
            <a:br>
              <a:rPr lang="en-US" sz="1600" dirty="0"/>
            </a:br>
            <a:r>
              <a:rPr lang="en-US" sz="1600" dirty="0"/>
              <a:t>Instructor: Eric Pogue</a:t>
            </a:r>
            <a:endParaRPr lang="en-US" sz="1600" b="1" i="1" u="sng" dirty="0"/>
          </a:p>
        </p:txBody>
      </p:sp>
      <p:sp>
        <p:nvSpPr>
          <p:cNvPr id="3" name="Content Placeholder 2"/>
          <p:cNvSpPr>
            <a:spLocks noGrp="1"/>
          </p:cNvSpPr>
          <p:nvPr>
            <p:ph idx="1"/>
          </p:nvPr>
        </p:nvSpPr>
        <p:spPr>
          <a:xfrm>
            <a:off x="838200" y="1943857"/>
            <a:ext cx="10718950" cy="4571242"/>
          </a:xfrm>
        </p:spPr>
        <p:txBody>
          <a:bodyPr>
            <a:noAutofit/>
          </a:bodyPr>
          <a:lstStyle/>
          <a:p>
            <a:pPr marL="0" indent="0">
              <a:buNone/>
            </a:pPr>
            <a:r>
              <a:rPr lang="en-US" sz="2000" u="sng" dirty="0"/>
              <a:t>Agenda:</a:t>
            </a:r>
          </a:p>
          <a:p>
            <a:pPr marL="457200" indent="-457200">
              <a:buFont typeface="+mj-lt"/>
              <a:buAutoNum type="arabicPeriod"/>
            </a:pPr>
            <a:r>
              <a:rPr lang="en-US" sz="2000" dirty="0"/>
              <a:t>Quick Review Learning Objectives we covered in Session 1</a:t>
            </a:r>
          </a:p>
          <a:p>
            <a:pPr marL="457200" indent="-457200">
              <a:buFont typeface="+mj-lt"/>
              <a:buAutoNum type="arabicPeriod"/>
            </a:pPr>
            <a:r>
              <a:rPr lang="en-US" sz="2000" dirty="0"/>
              <a:t>Overview of Session 2 Live Coding example and related Learning Objectives</a:t>
            </a:r>
          </a:p>
          <a:p>
            <a:pPr marL="457200" indent="-457200">
              <a:buFont typeface="+mj-lt"/>
              <a:buAutoNum type="arabicPeriod"/>
            </a:pPr>
            <a:r>
              <a:rPr lang="en-US" sz="2000" dirty="0"/>
              <a:t>Live User Interface Coding example</a:t>
            </a:r>
          </a:p>
          <a:p>
            <a:pPr marL="457200" indent="-457200">
              <a:buFont typeface="+mj-lt"/>
              <a:buAutoNum type="arabicPeriod"/>
            </a:pPr>
            <a:r>
              <a:rPr lang="en-US" sz="2000" dirty="0"/>
              <a:t>Review what we learned</a:t>
            </a:r>
          </a:p>
          <a:p>
            <a:pPr marL="457200" indent="-457200">
              <a:buFont typeface="+mj-lt"/>
              <a:buAutoNum type="arabicPeriod"/>
            </a:pPr>
            <a:r>
              <a:rPr lang="en-US" sz="2000" dirty="0"/>
              <a:t>Closing comments and next steps</a:t>
            </a:r>
          </a:p>
        </p:txBody>
      </p:sp>
      <p:pic>
        <p:nvPicPr>
          <p:cNvPr id="4" name="Content Placeholder 4"/>
          <p:cNvPicPr>
            <a:picLocks noChangeAspect="1"/>
          </p:cNvPicPr>
          <p:nvPr/>
        </p:nvPicPr>
        <p:blipFill>
          <a:blip r:embed="rId3"/>
          <a:stretch>
            <a:fillRect/>
          </a:stretch>
        </p:blipFill>
        <p:spPr>
          <a:xfrm>
            <a:off x="9072894" y="182925"/>
            <a:ext cx="2656367" cy="1366321"/>
          </a:xfrm>
          <a:prstGeom prst="rect">
            <a:avLst/>
          </a:prstGeom>
        </p:spPr>
      </p:pic>
    </p:spTree>
    <p:extLst>
      <p:ext uri="{BB962C8B-B14F-4D97-AF65-F5344CB8AC3E}">
        <p14:creationId xmlns:p14="http://schemas.microsoft.com/office/powerpoint/2010/main" val="14113305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Learning Objectives – Week 4</a:t>
            </a:r>
            <a:endParaRPr lang="en-US" sz="3600" b="1" i="1" u="sng" dirty="0"/>
          </a:p>
        </p:txBody>
      </p:sp>
      <p:sp>
        <p:nvSpPr>
          <p:cNvPr id="3" name="Content Placeholder 2"/>
          <p:cNvSpPr>
            <a:spLocks noGrp="1"/>
          </p:cNvSpPr>
          <p:nvPr>
            <p:ph idx="1"/>
          </p:nvPr>
        </p:nvSpPr>
        <p:spPr>
          <a:xfrm>
            <a:off x="838200" y="1122398"/>
            <a:ext cx="10718950" cy="5463343"/>
          </a:xfrm>
        </p:spPr>
        <p:txBody>
          <a:bodyPr>
            <a:normAutofit/>
          </a:bodyPr>
          <a:lstStyle/>
          <a:p>
            <a:pPr marL="457200" indent="-457200">
              <a:buFont typeface="+mj-lt"/>
              <a:buAutoNum type="arabicPeriod"/>
            </a:pPr>
            <a:r>
              <a:rPr lang="en-US" sz="2000" dirty="0"/>
              <a:t>Implement a menu system that enables the user to trigger a variety of actions in a familiar way</a:t>
            </a:r>
          </a:p>
          <a:p>
            <a:pPr marL="457200" indent="-457200">
              <a:buFont typeface="+mj-lt"/>
              <a:buAutoNum type="arabicPeriod"/>
            </a:pPr>
            <a:r>
              <a:rPr lang="en-US" sz="2000" dirty="0"/>
              <a:t>Implement code that responds to of events including: clicking the mouse, moving or dragging the mouse, and typing a key on the keyboard</a:t>
            </a:r>
          </a:p>
          <a:p>
            <a:pPr marL="457200" indent="-457200">
              <a:buFont typeface="+mj-lt"/>
              <a:buAutoNum type="arabicPeriod"/>
            </a:pPr>
            <a:r>
              <a:rPr lang="en-US" sz="2000" dirty="0"/>
              <a:t>Design multiple intuitive ways for a user to perform a particular task</a:t>
            </a:r>
          </a:p>
          <a:p>
            <a:pPr marL="457200" indent="-457200">
              <a:buFont typeface="+mj-lt"/>
              <a:buAutoNum type="arabicPeriod"/>
            </a:pPr>
            <a:r>
              <a:rPr lang="en-US" sz="2000" dirty="0"/>
              <a:t>Implement animation using a timer and a corresponding event handler</a:t>
            </a:r>
          </a:p>
          <a:p>
            <a:pPr marL="457200" indent="-457200">
              <a:buFont typeface="+mj-lt"/>
              <a:buAutoNum type="arabicPeriod"/>
            </a:pPr>
            <a:r>
              <a:rPr lang="en-US" sz="2000" dirty="0"/>
              <a:t>Create interactive applications that adhere to the Model-View-Controller pattern</a:t>
            </a:r>
          </a:p>
          <a:p>
            <a:pPr marL="457200" indent="-457200">
              <a:buFont typeface="+mj-lt"/>
              <a:buAutoNum type="arabicPeriod"/>
            </a:pPr>
            <a:r>
              <a:rPr lang="en-US" sz="2000" dirty="0"/>
              <a:t>Understand how Java achieves speedier input and output (IO) through a hierarchy file IO classes</a:t>
            </a:r>
          </a:p>
          <a:p>
            <a:pPr marL="457200" indent="-457200">
              <a:buFont typeface="+mj-lt"/>
              <a:buAutoNum type="arabicPeriod"/>
            </a:pPr>
            <a:r>
              <a:rPr lang="en-US" sz="2000" dirty="0"/>
              <a:t>Design and implement a controller class that outputs data to a text file</a:t>
            </a:r>
          </a:p>
          <a:p>
            <a:pPr marL="457200" indent="-457200">
              <a:buFont typeface="+mj-lt"/>
              <a:buAutoNum type="arabicPeriod"/>
            </a:pPr>
            <a:r>
              <a:rPr lang="en-US" sz="2000" dirty="0"/>
              <a:t>Design and implement a controller class that inputs data from a text file and builds a collection of objects from the data read data</a:t>
            </a:r>
          </a:p>
        </p:txBody>
      </p:sp>
    </p:spTree>
    <p:extLst>
      <p:ext uri="{BB962C8B-B14F-4D97-AF65-F5344CB8AC3E}">
        <p14:creationId xmlns:p14="http://schemas.microsoft.com/office/powerpoint/2010/main" val="296204590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Learning Objectives – Week 4</a:t>
            </a:r>
            <a:endParaRPr lang="en-US" sz="3600" b="1" i="1" u="sng" dirty="0"/>
          </a:p>
        </p:txBody>
      </p:sp>
      <p:sp>
        <p:nvSpPr>
          <p:cNvPr id="3" name="Content Placeholder 2"/>
          <p:cNvSpPr>
            <a:spLocks noGrp="1"/>
          </p:cNvSpPr>
          <p:nvPr>
            <p:ph idx="1"/>
          </p:nvPr>
        </p:nvSpPr>
        <p:spPr>
          <a:xfrm>
            <a:off x="838200" y="1122398"/>
            <a:ext cx="10718950" cy="5463343"/>
          </a:xfrm>
        </p:spPr>
        <p:txBody>
          <a:bodyPr>
            <a:normAutofit/>
          </a:bodyPr>
          <a:lstStyle/>
          <a:p>
            <a:pPr marL="457200" indent="-457200">
              <a:buFont typeface="+mj-lt"/>
              <a:buAutoNum type="arabicPeriod"/>
            </a:pPr>
            <a:r>
              <a:rPr lang="en-US" sz="2000" dirty="0"/>
              <a:t>Implement a menu system that enables the user to trigger a variety of actions in a familiar way</a:t>
            </a:r>
          </a:p>
          <a:p>
            <a:pPr marL="457200" indent="-457200">
              <a:buFont typeface="+mj-lt"/>
              <a:buAutoNum type="arabicPeriod"/>
            </a:pPr>
            <a:r>
              <a:rPr lang="en-US" sz="2000" dirty="0"/>
              <a:t>Implement code that responds to of events including: clicking the mouse, moving or dragging the mouse, and typing a key on the keyboard</a:t>
            </a:r>
          </a:p>
          <a:p>
            <a:pPr marL="457200" indent="-457200">
              <a:buFont typeface="+mj-lt"/>
              <a:buAutoNum type="arabicPeriod"/>
            </a:pPr>
            <a:r>
              <a:rPr lang="en-US" sz="2000" dirty="0"/>
              <a:t>Design multiple intuitive ways for a user to perform a particular task</a:t>
            </a:r>
          </a:p>
          <a:p>
            <a:pPr marL="457200" indent="-457200">
              <a:buFont typeface="+mj-lt"/>
              <a:buAutoNum type="arabicPeriod"/>
            </a:pPr>
            <a:r>
              <a:rPr lang="en-US" sz="2000" dirty="0">
                <a:solidFill>
                  <a:schemeClr val="bg1">
                    <a:lumMod val="65000"/>
                  </a:schemeClr>
                </a:solidFill>
              </a:rPr>
              <a:t>Implement animation using a timer and a corresponding event handler</a:t>
            </a:r>
          </a:p>
          <a:p>
            <a:pPr marL="457200" indent="-457200">
              <a:buFont typeface="+mj-lt"/>
              <a:buAutoNum type="arabicPeriod"/>
            </a:pPr>
            <a:r>
              <a:rPr lang="en-US" sz="2000" dirty="0">
                <a:solidFill>
                  <a:schemeClr val="bg1">
                    <a:lumMod val="65000"/>
                  </a:schemeClr>
                </a:solidFill>
              </a:rPr>
              <a:t>Create interactive applications that adhere to the Model-View-Controller pattern</a:t>
            </a:r>
          </a:p>
          <a:p>
            <a:pPr marL="457200" indent="-457200">
              <a:buFont typeface="+mj-lt"/>
              <a:buAutoNum type="arabicPeriod"/>
            </a:pPr>
            <a:r>
              <a:rPr lang="en-US" sz="2000" dirty="0">
                <a:solidFill>
                  <a:schemeClr val="bg1">
                    <a:lumMod val="65000"/>
                  </a:schemeClr>
                </a:solidFill>
              </a:rPr>
              <a:t>Understand how Java achieves speedier input and output (IO) through a hierarchy file IO classes</a:t>
            </a:r>
          </a:p>
          <a:p>
            <a:pPr marL="457200" indent="-457200">
              <a:buFont typeface="+mj-lt"/>
              <a:buAutoNum type="arabicPeriod"/>
            </a:pPr>
            <a:r>
              <a:rPr lang="en-US" sz="2000" dirty="0">
                <a:solidFill>
                  <a:schemeClr val="bg1">
                    <a:lumMod val="65000"/>
                  </a:schemeClr>
                </a:solidFill>
              </a:rPr>
              <a:t>Design and implement a controller class that outputs data to a text file</a:t>
            </a:r>
          </a:p>
          <a:p>
            <a:pPr marL="457200" indent="-457200">
              <a:buFont typeface="+mj-lt"/>
              <a:buAutoNum type="arabicPeriod"/>
            </a:pPr>
            <a:r>
              <a:rPr lang="en-US" sz="2000" dirty="0">
                <a:solidFill>
                  <a:schemeClr val="bg1">
                    <a:lumMod val="65000"/>
                  </a:schemeClr>
                </a:solidFill>
              </a:rPr>
              <a:t>Design and implement a controller class that inputs data from a text file and builds a collection of objects from the data read data</a:t>
            </a:r>
          </a:p>
        </p:txBody>
      </p:sp>
    </p:spTree>
    <p:extLst>
      <p:ext uri="{BB962C8B-B14F-4D97-AF65-F5344CB8AC3E}">
        <p14:creationId xmlns:p14="http://schemas.microsoft.com/office/powerpoint/2010/main" val="355577291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OvalDraw Plus User Interface Design</a:t>
            </a:r>
          </a:p>
        </p:txBody>
      </p:sp>
      <p:pic>
        <p:nvPicPr>
          <p:cNvPr id="6" name="Picture 5"/>
          <p:cNvPicPr>
            <a:picLocks noChangeAspect="1"/>
          </p:cNvPicPr>
          <p:nvPr/>
        </p:nvPicPr>
        <p:blipFill>
          <a:blip r:embed="rId3"/>
          <a:stretch>
            <a:fillRect/>
          </a:stretch>
        </p:blipFill>
        <p:spPr>
          <a:xfrm>
            <a:off x="838200" y="1441487"/>
            <a:ext cx="5562600" cy="3762375"/>
          </a:xfrm>
          <a:prstGeom prst="rect">
            <a:avLst/>
          </a:prstGeom>
        </p:spPr>
      </p:pic>
      <p:pic>
        <p:nvPicPr>
          <p:cNvPr id="8" name="Picture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521303" y="2392326"/>
            <a:ext cx="5472223" cy="4104167"/>
          </a:xfrm>
          <a:prstGeom prst="rect">
            <a:avLst/>
          </a:prstGeom>
        </p:spPr>
      </p:pic>
    </p:spTree>
    <p:extLst>
      <p:ext uri="{BB962C8B-B14F-4D97-AF65-F5344CB8AC3E}">
        <p14:creationId xmlns:p14="http://schemas.microsoft.com/office/powerpoint/2010/main" val="231598714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Learning Objectives – Week 4</a:t>
            </a:r>
            <a:endParaRPr lang="en-US" sz="3600" b="1" i="1" u="sng" dirty="0"/>
          </a:p>
        </p:txBody>
      </p:sp>
      <p:sp>
        <p:nvSpPr>
          <p:cNvPr id="3" name="Content Placeholder 2"/>
          <p:cNvSpPr>
            <a:spLocks noGrp="1"/>
          </p:cNvSpPr>
          <p:nvPr>
            <p:ph idx="1"/>
          </p:nvPr>
        </p:nvSpPr>
        <p:spPr>
          <a:xfrm>
            <a:off x="838200" y="1122398"/>
            <a:ext cx="10718950" cy="5463343"/>
          </a:xfrm>
        </p:spPr>
        <p:txBody>
          <a:bodyPr>
            <a:normAutofit/>
          </a:bodyPr>
          <a:lstStyle/>
          <a:p>
            <a:pPr marL="457200" indent="-457200">
              <a:buFont typeface="+mj-lt"/>
              <a:buAutoNum type="arabicPeriod"/>
            </a:pPr>
            <a:r>
              <a:rPr lang="en-US" sz="2000" dirty="0"/>
              <a:t>Implement a menu system that enables the user to trigger a variety of actions in a familiar way</a:t>
            </a:r>
          </a:p>
          <a:p>
            <a:pPr marL="457200" indent="-457200">
              <a:buFont typeface="+mj-lt"/>
              <a:buAutoNum type="arabicPeriod"/>
            </a:pPr>
            <a:r>
              <a:rPr lang="en-US" sz="2000" dirty="0"/>
              <a:t>Implement code that responds to of events including: clicking the mouse, moving or dragging the mouse, and typing a key on the keyboard</a:t>
            </a:r>
          </a:p>
          <a:p>
            <a:pPr marL="457200" indent="-457200">
              <a:buFont typeface="+mj-lt"/>
              <a:buAutoNum type="arabicPeriod"/>
            </a:pPr>
            <a:r>
              <a:rPr lang="en-US" sz="2000" dirty="0"/>
              <a:t>Design multiple intuitive ways for a user to perform a particular task</a:t>
            </a:r>
          </a:p>
          <a:p>
            <a:pPr marL="457200" indent="-457200">
              <a:buFont typeface="+mj-lt"/>
              <a:buAutoNum type="arabicPeriod"/>
            </a:pPr>
            <a:r>
              <a:rPr lang="en-US" sz="2000" dirty="0">
                <a:solidFill>
                  <a:schemeClr val="bg1">
                    <a:lumMod val="65000"/>
                  </a:schemeClr>
                </a:solidFill>
              </a:rPr>
              <a:t>Implement animation using a timer and a corresponding event handler</a:t>
            </a:r>
          </a:p>
          <a:p>
            <a:pPr marL="457200" indent="-457200">
              <a:buFont typeface="+mj-lt"/>
              <a:buAutoNum type="arabicPeriod"/>
            </a:pPr>
            <a:r>
              <a:rPr lang="en-US" sz="2000" dirty="0">
                <a:solidFill>
                  <a:schemeClr val="bg1">
                    <a:lumMod val="65000"/>
                  </a:schemeClr>
                </a:solidFill>
              </a:rPr>
              <a:t>Create interactive applications that adhere to the Model-View-Controller pattern</a:t>
            </a:r>
          </a:p>
          <a:p>
            <a:pPr marL="457200" indent="-457200">
              <a:buFont typeface="+mj-lt"/>
              <a:buAutoNum type="arabicPeriod"/>
            </a:pPr>
            <a:r>
              <a:rPr lang="en-US" sz="2000" dirty="0">
                <a:solidFill>
                  <a:schemeClr val="bg1">
                    <a:lumMod val="65000"/>
                  </a:schemeClr>
                </a:solidFill>
              </a:rPr>
              <a:t>Understand how Java achieves speedier input and output (IO) through a hierarchy file IO classes</a:t>
            </a:r>
          </a:p>
          <a:p>
            <a:pPr marL="457200" indent="-457200">
              <a:buFont typeface="+mj-lt"/>
              <a:buAutoNum type="arabicPeriod"/>
            </a:pPr>
            <a:r>
              <a:rPr lang="en-US" sz="2000" dirty="0">
                <a:solidFill>
                  <a:schemeClr val="bg1">
                    <a:lumMod val="65000"/>
                  </a:schemeClr>
                </a:solidFill>
              </a:rPr>
              <a:t>Design and implement a controller class that outputs data to a text file</a:t>
            </a:r>
          </a:p>
          <a:p>
            <a:pPr marL="457200" indent="-457200">
              <a:buFont typeface="+mj-lt"/>
              <a:buAutoNum type="arabicPeriod"/>
            </a:pPr>
            <a:r>
              <a:rPr lang="en-US" sz="2000" dirty="0">
                <a:solidFill>
                  <a:schemeClr val="bg1">
                    <a:lumMod val="65000"/>
                  </a:schemeClr>
                </a:solidFill>
              </a:rPr>
              <a:t>Design and implement a controller class that inputs data from a text file and builds a collection of objects from the data read data</a:t>
            </a:r>
          </a:p>
        </p:txBody>
      </p:sp>
    </p:spTree>
    <p:extLst>
      <p:ext uri="{BB962C8B-B14F-4D97-AF65-F5344CB8AC3E}">
        <p14:creationId xmlns:p14="http://schemas.microsoft.com/office/powerpoint/2010/main" val="348966707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Closing Comments &amp; Next Steps</a:t>
            </a:r>
          </a:p>
        </p:txBody>
      </p:sp>
      <p:sp>
        <p:nvSpPr>
          <p:cNvPr id="3" name="Content Placeholder 2"/>
          <p:cNvSpPr>
            <a:spLocks noGrp="1"/>
          </p:cNvSpPr>
          <p:nvPr>
            <p:ph idx="1"/>
          </p:nvPr>
        </p:nvSpPr>
        <p:spPr>
          <a:xfrm>
            <a:off x="838198" y="1525772"/>
            <a:ext cx="10515601" cy="4651191"/>
          </a:xfrm>
        </p:spPr>
        <p:txBody>
          <a:bodyPr>
            <a:normAutofit/>
          </a:bodyPr>
          <a:lstStyle/>
          <a:p>
            <a:r>
              <a:rPr lang="en-US" sz="2000" dirty="0"/>
              <a:t>I’m trying to get ups in a learning pattern where we:</a:t>
            </a:r>
          </a:p>
          <a:p>
            <a:pPr marL="800100" lvl="1" indent="-342900">
              <a:buFont typeface="+mj-lt"/>
              <a:buAutoNum type="arabicPeriod"/>
            </a:pPr>
            <a:r>
              <a:rPr lang="en-US" sz="1600" dirty="0"/>
              <a:t>See the concepts and patterns (theory)</a:t>
            </a:r>
          </a:p>
          <a:p>
            <a:pPr marL="800100" lvl="1" indent="-342900">
              <a:buFont typeface="+mj-lt"/>
              <a:buAutoNum type="arabicPeriod"/>
            </a:pPr>
            <a:r>
              <a:rPr lang="en-US" sz="1600" dirty="0"/>
              <a:t>Watch them being used in a “real-life” example</a:t>
            </a:r>
          </a:p>
          <a:p>
            <a:pPr marL="800100" lvl="1" indent="-342900">
              <a:buFont typeface="+mj-lt"/>
              <a:buAutoNum type="arabicPeriod"/>
            </a:pPr>
            <a:r>
              <a:rPr lang="en-US" sz="1600" dirty="0"/>
              <a:t>Implement a solution using what we have learned</a:t>
            </a:r>
          </a:p>
          <a:p>
            <a:r>
              <a:rPr lang="en-US" sz="2000" dirty="0"/>
              <a:t>Let me know how this is working, and how we can continue to improve</a:t>
            </a:r>
          </a:p>
        </p:txBody>
      </p:sp>
    </p:spTree>
    <p:extLst>
      <p:ext uri="{BB962C8B-B14F-4D97-AF65-F5344CB8AC3E}">
        <p14:creationId xmlns:p14="http://schemas.microsoft.com/office/powerpoint/2010/main" val="331378845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ormAutofit/>
          </a:bodyPr>
          <a:lstStyle/>
          <a:p>
            <a:r>
              <a:rPr lang="en-US" sz="4800" dirty="0"/>
              <a:t>End of Session</a:t>
            </a:r>
          </a:p>
        </p:txBody>
      </p:sp>
      <p:sp>
        <p:nvSpPr>
          <p:cNvPr id="3" name="Subtitle 2"/>
          <p:cNvSpPr>
            <a:spLocks noGrp="1"/>
          </p:cNvSpPr>
          <p:nvPr>
            <p:ph type="subTitle" idx="1"/>
          </p:nvPr>
        </p:nvSpPr>
        <p:spPr>
          <a:xfrm>
            <a:off x="1524000" y="3602038"/>
            <a:ext cx="9144000" cy="2198022"/>
          </a:xfrm>
        </p:spPr>
        <p:txBody>
          <a:bodyPr>
            <a:normAutofit/>
          </a:bodyPr>
          <a:lstStyle/>
          <a:p>
            <a:pPr algn="l"/>
            <a:r>
              <a:rPr lang="en-US" dirty="0"/>
              <a:t>Course Number: CPSC-24500</a:t>
            </a:r>
          </a:p>
          <a:p>
            <a:pPr algn="l"/>
            <a:r>
              <a:rPr lang="en-US" dirty="0"/>
              <a:t>Week: 4</a:t>
            </a:r>
          </a:p>
          <a:p>
            <a:pPr algn="l"/>
            <a:r>
              <a:rPr lang="en-US" dirty="0"/>
              <a:t>Session: 2</a:t>
            </a:r>
          </a:p>
          <a:p>
            <a:pPr algn="l"/>
            <a:r>
              <a:rPr lang="en-US" dirty="0"/>
              <a:t>Instructor: Eric Pogue</a:t>
            </a:r>
          </a:p>
        </p:txBody>
      </p:sp>
    </p:spTree>
    <p:extLst>
      <p:ext uri="{BB962C8B-B14F-4D97-AF65-F5344CB8AC3E}">
        <p14:creationId xmlns:p14="http://schemas.microsoft.com/office/powerpoint/2010/main" val="31714614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6113662" cy="1409174"/>
          </a:xfrm>
        </p:spPr>
        <p:txBody>
          <a:bodyPr>
            <a:normAutofit/>
          </a:bodyPr>
          <a:lstStyle/>
          <a:p>
            <a:r>
              <a:rPr lang="en-US" sz="3600" dirty="0"/>
              <a:t>Object-Oriented Programming</a:t>
            </a:r>
            <a:br>
              <a:rPr lang="en-US" sz="3600" dirty="0"/>
            </a:br>
            <a:r>
              <a:rPr lang="en-US" sz="1600" dirty="0"/>
              <a:t>Session: Week 4 Session 3 </a:t>
            </a:r>
            <a:br>
              <a:rPr lang="en-US" sz="1600" dirty="0"/>
            </a:br>
            <a:r>
              <a:rPr lang="en-US" sz="1600" dirty="0"/>
              <a:t>Subject: Clicks, Drags, Timers, and Animations</a:t>
            </a:r>
            <a:br>
              <a:rPr lang="en-US" sz="1600" dirty="0"/>
            </a:br>
            <a:r>
              <a:rPr lang="en-US" sz="1600" dirty="0"/>
              <a:t>Instructor: Eric Pogue</a:t>
            </a:r>
            <a:endParaRPr lang="en-US" sz="1600" b="1" i="1" u="sng" dirty="0"/>
          </a:p>
        </p:txBody>
      </p:sp>
      <p:sp>
        <p:nvSpPr>
          <p:cNvPr id="3" name="Content Placeholder 2"/>
          <p:cNvSpPr>
            <a:spLocks noGrp="1"/>
          </p:cNvSpPr>
          <p:nvPr>
            <p:ph idx="1"/>
          </p:nvPr>
        </p:nvSpPr>
        <p:spPr>
          <a:xfrm>
            <a:off x="838200" y="1943857"/>
            <a:ext cx="10718950" cy="4571242"/>
          </a:xfrm>
        </p:spPr>
        <p:txBody>
          <a:bodyPr>
            <a:noAutofit/>
          </a:bodyPr>
          <a:lstStyle/>
          <a:p>
            <a:pPr marL="0" indent="0">
              <a:buNone/>
            </a:pPr>
            <a:r>
              <a:rPr lang="en-US" sz="2000" u="sng" dirty="0"/>
              <a:t>Agenda:</a:t>
            </a:r>
          </a:p>
          <a:p>
            <a:pPr marL="457200" indent="-457200">
              <a:buFont typeface="+mj-lt"/>
              <a:buAutoNum type="arabicPeriod"/>
            </a:pPr>
            <a:r>
              <a:rPr lang="en-US" sz="2000" dirty="0"/>
              <a:t>Quick Review Learning Objectives we covered in Session 1</a:t>
            </a:r>
          </a:p>
          <a:p>
            <a:pPr marL="457200" indent="-457200">
              <a:buFont typeface="+mj-lt"/>
              <a:buAutoNum type="arabicPeriod"/>
            </a:pPr>
            <a:r>
              <a:rPr lang="en-US" sz="2000" dirty="0"/>
              <a:t>Overview of Session 3 Live Coding example and related Learning Objectives</a:t>
            </a:r>
          </a:p>
          <a:p>
            <a:pPr marL="457200" indent="-457200">
              <a:buFont typeface="+mj-lt"/>
              <a:buAutoNum type="arabicPeriod"/>
            </a:pPr>
            <a:r>
              <a:rPr lang="en-US" sz="2000" dirty="0"/>
              <a:t>Clicks and drags… with </a:t>
            </a:r>
            <a:r>
              <a:rPr lang="en-US" sz="2000" dirty="0" err="1"/>
              <a:t>FaceDraw-ish</a:t>
            </a:r>
            <a:r>
              <a:rPr lang="en-US" sz="2000" dirty="0"/>
              <a:t> solution</a:t>
            </a:r>
          </a:p>
          <a:p>
            <a:pPr marL="457200" indent="-457200">
              <a:buFont typeface="+mj-lt"/>
              <a:buAutoNum type="arabicPeriod"/>
            </a:pPr>
            <a:r>
              <a:rPr lang="en-US" sz="2000" dirty="0"/>
              <a:t>Short break</a:t>
            </a:r>
          </a:p>
          <a:p>
            <a:pPr marL="457200" indent="-457200">
              <a:buFont typeface="+mj-lt"/>
              <a:buAutoNum type="arabicPeriod"/>
            </a:pPr>
            <a:r>
              <a:rPr lang="en-US" sz="2000" dirty="0"/>
              <a:t>Timers and animation</a:t>
            </a:r>
          </a:p>
          <a:p>
            <a:pPr marL="457200" indent="-457200">
              <a:buFont typeface="+mj-lt"/>
              <a:buAutoNum type="arabicPeriod"/>
            </a:pPr>
            <a:r>
              <a:rPr lang="en-US" sz="2000" dirty="0"/>
              <a:t>Review what we learned and week 4 assignment as time allows</a:t>
            </a:r>
          </a:p>
          <a:p>
            <a:pPr marL="457200" indent="-457200">
              <a:buFont typeface="+mj-lt"/>
              <a:buAutoNum type="arabicPeriod"/>
            </a:pPr>
            <a:r>
              <a:rPr lang="en-US" sz="2000" dirty="0"/>
              <a:t>Final comment &amp; questions</a:t>
            </a:r>
          </a:p>
          <a:p>
            <a:pPr marL="0" indent="0">
              <a:buNone/>
            </a:pPr>
            <a:endParaRPr lang="en-US" sz="2000" dirty="0"/>
          </a:p>
        </p:txBody>
      </p:sp>
      <p:pic>
        <p:nvPicPr>
          <p:cNvPr id="4" name="Content Placeholder 4"/>
          <p:cNvPicPr>
            <a:picLocks noChangeAspect="1"/>
          </p:cNvPicPr>
          <p:nvPr/>
        </p:nvPicPr>
        <p:blipFill>
          <a:blip r:embed="rId3"/>
          <a:stretch>
            <a:fillRect/>
          </a:stretch>
        </p:blipFill>
        <p:spPr>
          <a:xfrm>
            <a:off x="9072894" y="182925"/>
            <a:ext cx="2656367" cy="1366321"/>
          </a:xfrm>
          <a:prstGeom prst="rect">
            <a:avLst/>
          </a:prstGeom>
        </p:spPr>
      </p:pic>
    </p:spTree>
    <p:extLst>
      <p:ext uri="{BB962C8B-B14F-4D97-AF65-F5344CB8AC3E}">
        <p14:creationId xmlns:p14="http://schemas.microsoft.com/office/powerpoint/2010/main" val="232078590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Learning Objectives – Week 4</a:t>
            </a:r>
            <a:endParaRPr lang="en-US" sz="3600" b="1" i="1" u="sng" dirty="0"/>
          </a:p>
        </p:txBody>
      </p:sp>
      <p:sp>
        <p:nvSpPr>
          <p:cNvPr id="3" name="Content Placeholder 2"/>
          <p:cNvSpPr>
            <a:spLocks noGrp="1"/>
          </p:cNvSpPr>
          <p:nvPr>
            <p:ph idx="1"/>
          </p:nvPr>
        </p:nvSpPr>
        <p:spPr>
          <a:xfrm>
            <a:off x="838200" y="1122398"/>
            <a:ext cx="10718950" cy="5463343"/>
          </a:xfrm>
        </p:spPr>
        <p:txBody>
          <a:bodyPr>
            <a:normAutofit/>
          </a:bodyPr>
          <a:lstStyle/>
          <a:p>
            <a:pPr marL="457200" indent="-457200">
              <a:buFont typeface="+mj-lt"/>
              <a:buAutoNum type="arabicPeriod"/>
            </a:pPr>
            <a:r>
              <a:rPr lang="en-US" sz="2000" dirty="0"/>
              <a:t>Implement a menu system that enables the user to trigger a variety of actions in a familiar way</a:t>
            </a:r>
          </a:p>
          <a:p>
            <a:pPr marL="457200" indent="-457200">
              <a:buFont typeface="+mj-lt"/>
              <a:buAutoNum type="arabicPeriod"/>
            </a:pPr>
            <a:r>
              <a:rPr lang="en-US" sz="2000" dirty="0"/>
              <a:t>Implement code that responds to of events including: clicking the mouse, moving or dragging the mouse, and typing a key on the keyboard</a:t>
            </a:r>
          </a:p>
          <a:p>
            <a:pPr marL="457200" indent="-457200">
              <a:buFont typeface="+mj-lt"/>
              <a:buAutoNum type="arabicPeriod"/>
            </a:pPr>
            <a:r>
              <a:rPr lang="en-US" sz="2000" dirty="0"/>
              <a:t>Design multiple intuitive ways for a user to perform a particular task</a:t>
            </a:r>
          </a:p>
          <a:p>
            <a:pPr marL="457200" indent="-457200">
              <a:buFont typeface="+mj-lt"/>
              <a:buAutoNum type="arabicPeriod"/>
            </a:pPr>
            <a:r>
              <a:rPr lang="en-US" sz="2000" dirty="0"/>
              <a:t>Implement animation using a timer and a corresponding event handler</a:t>
            </a:r>
          </a:p>
          <a:p>
            <a:pPr marL="457200" indent="-457200">
              <a:buFont typeface="+mj-lt"/>
              <a:buAutoNum type="arabicPeriod"/>
            </a:pPr>
            <a:r>
              <a:rPr lang="en-US" sz="2000" dirty="0"/>
              <a:t>Create interactive applications that adhere to the Model-View-Controller pattern</a:t>
            </a:r>
          </a:p>
          <a:p>
            <a:pPr marL="457200" indent="-457200">
              <a:buFont typeface="+mj-lt"/>
              <a:buAutoNum type="arabicPeriod"/>
            </a:pPr>
            <a:r>
              <a:rPr lang="en-US" sz="2000" dirty="0"/>
              <a:t>Understand how Java achieves speedier input and output (IO) through a hierarchy file IO classes</a:t>
            </a:r>
          </a:p>
          <a:p>
            <a:pPr marL="457200" indent="-457200">
              <a:buFont typeface="+mj-lt"/>
              <a:buAutoNum type="arabicPeriod"/>
            </a:pPr>
            <a:r>
              <a:rPr lang="en-US" sz="2000" dirty="0"/>
              <a:t>Design and implement a controller class that outputs data to a text file</a:t>
            </a:r>
          </a:p>
          <a:p>
            <a:pPr marL="457200" indent="-457200">
              <a:buFont typeface="+mj-lt"/>
              <a:buAutoNum type="arabicPeriod"/>
            </a:pPr>
            <a:r>
              <a:rPr lang="en-US" sz="2000" dirty="0"/>
              <a:t>Design and implement a controller class that inputs data from a text file and builds a collection of objects from the data read data</a:t>
            </a:r>
          </a:p>
        </p:txBody>
      </p:sp>
    </p:spTree>
    <p:extLst>
      <p:ext uri="{BB962C8B-B14F-4D97-AF65-F5344CB8AC3E}">
        <p14:creationId xmlns:p14="http://schemas.microsoft.com/office/powerpoint/2010/main" val="33256510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411047" cy="1325563"/>
          </a:xfrm>
        </p:spPr>
        <p:txBody>
          <a:bodyPr>
            <a:normAutofit/>
          </a:bodyPr>
          <a:lstStyle/>
          <a:p>
            <a:r>
              <a:rPr lang="en-US" sz="3600" dirty="0"/>
              <a:t>Briefly Discuss Mosaic Assignment</a:t>
            </a:r>
          </a:p>
        </p:txBody>
      </p:sp>
      <p:sp>
        <p:nvSpPr>
          <p:cNvPr id="3" name="Content Placeholder 2"/>
          <p:cNvSpPr>
            <a:spLocks noGrp="1"/>
          </p:cNvSpPr>
          <p:nvPr>
            <p:ph idx="1"/>
          </p:nvPr>
        </p:nvSpPr>
        <p:spPr>
          <a:xfrm>
            <a:off x="838199" y="1549178"/>
            <a:ext cx="10453578" cy="4783519"/>
          </a:xfrm>
        </p:spPr>
        <p:txBody>
          <a:bodyPr>
            <a:normAutofit/>
          </a:bodyPr>
          <a:lstStyle/>
          <a:p>
            <a:pPr marL="0" indent="0">
              <a:buNone/>
            </a:pPr>
            <a:r>
              <a:rPr lang="en-US" sz="2000" u="sng" dirty="0"/>
              <a:t>Mosaic and Learning Objectives</a:t>
            </a:r>
            <a:r>
              <a:rPr lang="en-US" sz="2000" dirty="0"/>
              <a:t>: Mosaic will likely not be as challenging for you as FaceDraw was last week. Most of the elements that we will need for Mosaic we already learned last week. Therefore, this week’s objectives will be more forward looking. </a:t>
            </a:r>
          </a:p>
          <a:p>
            <a:pPr marL="0" indent="0">
              <a:buNone/>
            </a:pPr>
            <a:r>
              <a:rPr lang="en-US" sz="2000" dirty="0"/>
              <a:t>In Mosaic we will:</a:t>
            </a:r>
          </a:p>
          <a:p>
            <a:pPr marL="457200" indent="-457200">
              <a:buFont typeface="+mj-lt"/>
              <a:buAutoNum type="arabicPeriod"/>
            </a:pPr>
            <a:r>
              <a:rPr lang="en-US" sz="2000" dirty="0"/>
              <a:t>Draw a set of random tiles</a:t>
            </a:r>
          </a:p>
          <a:p>
            <a:pPr marL="457200" indent="-457200">
              <a:buFont typeface="+mj-lt"/>
              <a:buAutoNum type="arabicPeriod"/>
            </a:pPr>
            <a:r>
              <a:rPr lang="en-US" sz="2000" dirty="0"/>
              <a:t>Draw random shapes, letters, and colors</a:t>
            </a:r>
          </a:p>
          <a:p>
            <a:pPr marL="457200" indent="-457200">
              <a:buFont typeface="+mj-lt"/>
              <a:buAutoNum type="arabicPeriod"/>
            </a:pPr>
            <a:r>
              <a:rPr lang="en-US" sz="2000" dirty="0"/>
              <a:t>Respond to a “Randomize” button</a:t>
            </a:r>
          </a:p>
          <a:p>
            <a:pPr marL="457200" indent="-457200">
              <a:buFont typeface="+mj-lt"/>
              <a:buAutoNum type="arabicPeriod"/>
            </a:pPr>
            <a:r>
              <a:rPr lang="en-US" sz="2000" dirty="0"/>
              <a:t>Display a new set of random tiles when the button is pushed</a:t>
            </a:r>
          </a:p>
          <a:p>
            <a:pPr marL="457200" indent="-457200">
              <a:buFont typeface="+mj-lt"/>
              <a:buAutoNum type="arabicPeriod"/>
            </a:pPr>
            <a:r>
              <a:rPr lang="en-US" sz="2000" dirty="0"/>
              <a:t>Implement a interesting and unique feature of our own choosing</a:t>
            </a:r>
          </a:p>
          <a:p>
            <a:pPr marL="457200" indent="-457200">
              <a:buFont typeface="+mj-lt"/>
              <a:buAutoNum type="arabicPeriod"/>
            </a:pPr>
            <a:endParaRPr lang="en-US" sz="2000" dirty="0"/>
          </a:p>
          <a:p>
            <a:pPr marL="0" indent="0">
              <a:buNone/>
            </a:pPr>
            <a:endParaRPr lang="en-US" sz="2000" dirty="0"/>
          </a:p>
          <a:p>
            <a:pPr marL="0" indent="0">
              <a:buNone/>
            </a:pPr>
            <a:endParaRPr lang="en-US" sz="2000" dirty="0"/>
          </a:p>
        </p:txBody>
      </p:sp>
      <p:pic>
        <p:nvPicPr>
          <p:cNvPr id="5" name="Picture 4"/>
          <p:cNvPicPr>
            <a:picLocks noChangeAspect="1"/>
          </p:cNvPicPr>
          <p:nvPr/>
        </p:nvPicPr>
        <p:blipFill>
          <a:blip r:embed="rId3"/>
          <a:stretch>
            <a:fillRect/>
          </a:stretch>
        </p:blipFill>
        <p:spPr>
          <a:xfrm>
            <a:off x="8760798" y="2477718"/>
            <a:ext cx="2935016" cy="3310245"/>
          </a:xfrm>
          <a:prstGeom prst="rect">
            <a:avLst/>
          </a:prstGeom>
        </p:spPr>
      </p:pic>
    </p:spTree>
    <p:extLst>
      <p:ext uri="{BB962C8B-B14F-4D97-AF65-F5344CB8AC3E}">
        <p14:creationId xmlns:p14="http://schemas.microsoft.com/office/powerpoint/2010/main" val="144838127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Learning Objectives – Week 4</a:t>
            </a:r>
            <a:endParaRPr lang="en-US" sz="3600" b="1" i="1" u="sng" dirty="0"/>
          </a:p>
        </p:txBody>
      </p:sp>
      <p:sp>
        <p:nvSpPr>
          <p:cNvPr id="3" name="Content Placeholder 2"/>
          <p:cNvSpPr>
            <a:spLocks noGrp="1"/>
          </p:cNvSpPr>
          <p:nvPr>
            <p:ph idx="1"/>
          </p:nvPr>
        </p:nvSpPr>
        <p:spPr>
          <a:xfrm>
            <a:off x="838200" y="1122398"/>
            <a:ext cx="10718950" cy="5463343"/>
          </a:xfrm>
        </p:spPr>
        <p:txBody>
          <a:bodyPr>
            <a:normAutofit/>
          </a:bodyPr>
          <a:lstStyle/>
          <a:p>
            <a:pPr marL="457200" indent="-457200">
              <a:buFont typeface="+mj-lt"/>
              <a:buAutoNum type="arabicPeriod"/>
            </a:pPr>
            <a:r>
              <a:rPr lang="en-US" sz="2000" dirty="0">
                <a:solidFill>
                  <a:schemeClr val="bg1">
                    <a:lumMod val="65000"/>
                  </a:schemeClr>
                </a:solidFill>
              </a:rPr>
              <a:t>Implement a menu system that enables the user to trigger a variety of actions in a familiar way</a:t>
            </a:r>
          </a:p>
          <a:p>
            <a:pPr marL="457200" indent="-457200">
              <a:buFont typeface="+mj-lt"/>
              <a:buAutoNum type="arabicPeriod"/>
            </a:pPr>
            <a:r>
              <a:rPr lang="en-US" sz="2000" dirty="0">
                <a:solidFill>
                  <a:schemeClr val="bg1">
                    <a:lumMod val="65000"/>
                  </a:schemeClr>
                </a:solidFill>
              </a:rPr>
              <a:t>Implement code that responds to of events including: </a:t>
            </a:r>
            <a:r>
              <a:rPr lang="en-US" sz="2000" dirty="0"/>
              <a:t>clicking the mouse, moving </a:t>
            </a:r>
            <a:r>
              <a:rPr lang="en-US" sz="2000" dirty="0">
                <a:solidFill>
                  <a:schemeClr val="bg1">
                    <a:lumMod val="65000"/>
                  </a:schemeClr>
                </a:solidFill>
              </a:rPr>
              <a:t>or dragging the mouse, and typing a key on the keyboard</a:t>
            </a:r>
          </a:p>
          <a:p>
            <a:pPr marL="457200" indent="-457200">
              <a:buFont typeface="+mj-lt"/>
              <a:buAutoNum type="arabicPeriod"/>
            </a:pPr>
            <a:r>
              <a:rPr lang="en-US" sz="2000" dirty="0">
                <a:solidFill>
                  <a:schemeClr val="bg1">
                    <a:lumMod val="65000"/>
                  </a:schemeClr>
                </a:solidFill>
              </a:rPr>
              <a:t>Design multiple intuitive ways for a user to perform a particular task</a:t>
            </a:r>
          </a:p>
          <a:p>
            <a:pPr marL="457200" indent="-457200">
              <a:buFont typeface="+mj-lt"/>
              <a:buAutoNum type="arabicPeriod"/>
            </a:pPr>
            <a:r>
              <a:rPr lang="en-US" sz="2000" dirty="0"/>
              <a:t>Implement animation using a timer and a corresponding event handler</a:t>
            </a:r>
          </a:p>
          <a:p>
            <a:pPr marL="457200" indent="-457200">
              <a:buFont typeface="+mj-lt"/>
              <a:buAutoNum type="arabicPeriod"/>
            </a:pPr>
            <a:r>
              <a:rPr lang="en-US" sz="2000" dirty="0">
                <a:solidFill>
                  <a:schemeClr val="bg1">
                    <a:lumMod val="65000"/>
                  </a:schemeClr>
                </a:solidFill>
              </a:rPr>
              <a:t>Create interactive applications that adhere to the Model-View-Controller pattern</a:t>
            </a:r>
          </a:p>
          <a:p>
            <a:pPr marL="457200" indent="-457200">
              <a:buFont typeface="+mj-lt"/>
              <a:buAutoNum type="arabicPeriod"/>
            </a:pPr>
            <a:r>
              <a:rPr lang="en-US" sz="2000" dirty="0">
                <a:solidFill>
                  <a:schemeClr val="bg1">
                    <a:lumMod val="65000"/>
                  </a:schemeClr>
                </a:solidFill>
              </a:rPr>
              <a:t>Understand how Java achieves speedier input and output (IO) through a hierarchy file IO classes</a:t>
            </a:r>
          </a:p>
          <a:p>
            <a:pPr marL="457200" indent="-457200">
              <a:buFont typeface="+mj-lt"/>
              <a:buAutoNum type="arabicPeriod"/>
            </a:pPr>
            <a:r>
              <a:rPr lang="en-US" sz="2000" dirty="0">
                <a:solidFill>
                  <a:schemeClr val="bg1">
                    <a:lumMod val="65000"/>
                  </a:schemeClr>
                </a:solidFill>
              </a:rPr>
              <a:t>Design and implement a controller class that outputs data to a text file</a:t>
            </a:r>
          </a:p>
          <a:p>
            <a:pPr marL="457200" indent="-457200">
              <a:buFont typeface="+mj-lt"/>
              <a:buAutoNum type="arabicPeriod"/>
            </a:pPr>
            <a:r>
              <a:rPr lang="en-US" sz="2000" dirty="0">
                <a:solidFill>
                  <a:schemeClr val="bg1">
                    <a:lumMod val="65000"/>
                  </a:schemeClr>
                </a:solidFill>
              </a:rPr>
              <a:t>Design and implement a controller class that inputs data from a text file and builds a collection of objects from the data read data</a:t>
            </a:r>
          </a:p>
          <a:p>
            <a:pPr marL="457200" indent="-457200">
              <a:buFont typeface="+mj-lt"/>
              <a:buAutoNum type="arabicPeriod"/>
            </a:pPr>
            <a:r>
              <a:rPr lang="en-US" sz="2000" dirty="0"/>
              <a:t>Review week 4 assignment as time allows</a:t>
            </a:r>
          </a:p>
        </p:txBody>
      </p:sp>
    </p:spTree>
    <p:extLst>
      <p:ext uri="{BB962C8B-B14F-4D97-AF65-F5344CB8AC3E}">
        <p14:creationId xmlns:p14="http://schemas.microsoft.com/office/powerpoint/2010/main" val="199987872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Mouse Clicking, Mouse Dragging, and Keystrokes</a:t>
            </a:r>
          </a:p>
        </p:txBody>
      </p:sp>
      <p:sp>
        <p:nvSpPr>
          <p:cNvPr id="3" name="Content Placeholder 2"/>
          <p:cNvSpPr>
            <a:spLocks noGrp="1"/>
          </p:cNvSpPr>
          <p:nvPr>
            <p:ph idx="1"/>
          </p:nvPr>
        </p:nvSpPr>
        <p:spPr>
          <a:xfrm>
            <a:off x="838198" y="1525772"/>
            <a:ext cx="10515601" cy="4651191"/>
          </a:xfrm>
        </p:spPr>
        <p:txBody>
          <a:bodyPr>
            <a:normAutofit/>
          </a:bodyPr>
          <a:lstStyle/>
          <a:p>
            <a:pPr marL="0" indent="0">
              <a:buNone/>
            </a:pPr>
            <a:r>
              <a:rPr lang="en-US" sz="2000" dirty="0"/>
              <a:t>Nearly all graphical applications respond to Mouse Clicking and Keystrokes. Many applications also implement special behavior for Mouse Dragging. With Java in order to respond to these events we implement ActionListeners including:</a:t>
            </a:r>
          </a:p>
          <a:p>
            <a:r>
              <a:rPr lang="en-US" sz="2000" b="1" dirty="0"/>
              <a:t>MouseListener: </a:t>
            </a:r>
            <a:r>
              <a:rPr lang="en-US" sz="2000" dirty="0"/>
              <a:t>Interface to implement to respond to Mouse Clicking</a:t>
            </a:r>
          </a:p>
          <a:p>
            <a:r>
              <a:rPr lang="en-US" sz="2000" b="1" dirty="0"/>
              <a:t>MouseMotionListener</a:t>
            </a:r>
            <a:r>
              <a:rPr lang="en-US" sz="2000" dirty="0"/>
              <a:t>: Interface to implement to respond to Mouse Dragging</a:t>
            </a:r>
          </a:p>
          <a:p>
            <a:r>
              <a:rPr lang="en-US" sz="2000" b="1" dirty="0">
                <a:solidFill>
                  <a:schemeClr val="bg1">
                    <a:lumMod val="65000"/>
                  </a:schemeClr>
                </a:solidFill>
              </a:rPr>
              <a:t>KeyListener: </a:t>
            </a:r>
            <a:r>
              <a:rPr lang="en-US" sz="2000" dirty="0">
                <a:solidFill>
                  <a:schemeClr val="bg1">
                    <a:lumMod val="65000"/>
                  </a:schemeClr>
                </a:solidFill>
              </a:rPr>
              <a:t>Interface to implement to respond to Keystrokes</a:t>
            </a:r>
          </a:p>
        </p:txBody>
      </p:sp>
    </p:spTree>
    <p:extLst>
      <p:ext uri="{BB962C8B-B14F-4D97-AF65-F5344CB8AC3E}">
        <p14:creationId xmlns:p14="http://schemas.microsoft.com/office/powerpoint/2010/main" val="248243293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MouseListener Interface</a:t>
            </a:r>
          </a:p>
        </p:txBody>
      </p:sp>
      <p:sp>
        <p:nvSpPr>
          <p:cNvPr id="3" name="Content Placeholder 2"/>
          <p:cNvSpPr>
            <a:spLocks noGrp="1"/>
          </p:cNvSpPr>
          <p:nvPr>
            <p:ph idx="1"/>
          </p:nvPr>
        </p:nvSpPr>
        <p:spPr>
          <a:xfrm>
            <a:off x="838198" y="1525772"/>
            <a:ext cx="10515601" cy="4651191"/>
          </a:xfrm>
        </p:spPr>
        <p:txBody>
          <a:bodyPr>
            <a:normAutofit/>
          </a:bodyPr>
          <a:lstStyle/>
          <a:p>
            <a:pPr marL="0" indent="0">
              <a:buNone/>
            </a:pPr>
            <a:r>
              <a:rPr lang="en-US" sz="2000" dirty="0"/>
              <a:t>The MouseListener interface requires five methods to be implemented:</a:t>
            </a:r>
            <a:endParaRPr lang="en-US" sz="2000" b="1" dirty="0"/>
          </a:p>
          <a:p>
            <a:r>
              <a:rPr lang="en-US" sz="2000" dirty="0"/>
              <a:t>mouseClicked(MouseEvent e): Invoked when the mouse button has been clicked on a component</a:t>
            </a:r>
          </a:p>
          <a:p>
            <a:r>
              <a:rPr lang="en-US" sz="2000" dirty="0"/>
              <a:t>mouseEntered(MouseEvent e): Invoked when the mouse enters a component</a:t>
            </a:r>
          </a:p>
          <a:p>
            <a:r>
              <a:rPr lang="en-US" sz="2000" dirty="0"/>
              <a:t>mouseExited(MouseEvent e): Invoked when the mouse exits a component</a:t>
            </a:r>
          </a:p>
          <a:p>
            <a:r>
              <a:rPr lang="en-US" sz="2000" dirty="0"/>
              <a:t>mousePressed(MouseEvent e): Invoked when a mouse button has been pressed on a component</a:t>
            </a:r>
          </a:p>
          <a:p>
            <a:r>
              <a:rPr lang="en-US" sz="2000" dirty="0"/>
              <a:t>mouseReleased(MouseEvent e): Invoked when a mouse button has been released on a component</a:t>
            </a:r>
          </a:p>
        </p:txBody>
      </p:sp>
    </p:spTree>
    <p:extLst>
      <p:ext uri="{BB962C8B-B14F-4D97-AF65-F5344CB8AC3E}">
        <p14:creationId xmlns:p14="http://schemas.microsoft.com/office/powerpoint/2010/main" val="133978023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MouseMotionListener Interface</a:t>
            </a:r>
          </a:p>
        </p:txBody>
      </p:sp>
      <p:sp>
        <p:nvSpPr>
          <p:cNvPr id="3" name="Content Placeholder 2"/>
          <p:cNvSpPr>
            <a:spLocks noGrp="1"/>
          </p:cNvSpPr>
          <p:nvPr>
            <p:ph idx="1"/>
          </p:nvPr>
        </p:nvSpPr>
        <p:spPr>
          <a:xfrm>
            <a:off x="838198" y="1525772"/>
            <a:ext cx="10515601" cy="4651191"/>
          </a:xfrm>
        </p:spPr>
        <p:txBody>
          <a:bodyPr>
            <a:normAutofit/>
          </a:bodyPr>
          <a:lstStyle/>
          <a:p>
            <a:pPr marL="0" indent="0">
              <a:buNone/>
            </a:pPr>
            <a:r>
              <a:rPr lang="en-US" sz="2000" dirty="0"/>
              <a:t>The MouseMotionListener interface includes the following methods:</a:t>
            </a:r>
            <a:endParaRPr lang="en-US" sz="2000" b="1" dirty="0"/>
          </a:p>
          <a:p>
            <a:r>
              <a:rPr lang="en-US" sz="2000" dirty="0"/>
              <a:t>mouseDragged(MouseEvent e): Invoked when a mouse button is pressed on a component and then dragged</a:t>
            </a:r>
          </a:p>
          <a:p>
            <a:r>
              <a:rPr lang="en-US" sz="2000" dirty="0"/>
              <a:t>mouseMoved(MouseEvent e): Invoked when the mouse cursor has been moved onto a component but no buttons have been pushed</a:t>
            </a:r>
          </a:p>
        </p:txBody>
      </p:sp>
    </p:spTree>
    <p:extLst>
      <p:ext uri="{BB962C8B-B14F-4D97-AF65-F5344CB8AC3E}">
        <p14:creationId xmlns:p14="http://schemas.microsoft.com/office/powerpoint/2010/main" val="309500975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838201" y="1441487"/>
            <a:ext cx="5562600" cy="3729551"/>
          </a:xfrm>
          <a:prstGeom prst="rect">
            <a:avLst/>
          </a:prstGeom>
        </p:spPr>
      </p:pic>
      <p:sp>
        <p:nvSpPr>
          <p:cNvPr id="2" name="Title 1"/>
          <p:cNvSpPr>
            <a:spLocks noGrp="1"/>
          </p:cNvSpPr>
          <p:nvPr>
            <p:ph type="title"/>
          </p:nvPr>
        </p:nvSpPr>
        <p:spPr/>
        <p:txBody>
          <a:bodyPr>
            <a:normAutofit/>
          </a:bodyPr>
          <a:lstStyle/>
          <a:p>
            <a:r>
              <a:rPr lang="en-US" sz="3600" dirty="0"/>
              <a:t>OvalDraw Plus With Clicking and Dragging </a:t>
            </a:r>
          </a:p>
        </p:txBody>
      </p:sp>
      <p:pic>
        <p:nvPicPr>
          <p:cNvPr id="4" name="Picture 3"/>
          <p:cNvPicPr>
            <a:picLocks noChangeAspect="1"/>
          </p:cNvPicPr>
          <p:nvPr/>
        </p:nvPicPr>
        <p:blipFill>
          <a:blip r:embed="rId4"/>
          <a:stretch>
            <a:fillRect/>
          </a:stretch>
        </p:blipFill>
        <p:spPr>
          <a:xfrm>
            <a:off x="5462855" y="2184990"/>
            <a:ext cx="6169163" cy="4214733"/>
          </a:xfrm>
          <a:prstGeom prst="rect">
            <a:avLst/>
          </a:prstGeom>
        </p:spPr>
      </p:pic>
    </p:spTree>
    <p:extLst>
      <p:ext uri="{BB962C8B-B14F-4D97-AF65-F5344CB8AC3E}">
        <p14:creationId xmlns:p14="http://schemas.microsoft.com/office/powerpoint/2010/main" val="391312634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err="1"/>
              <a:t>OvalDraw</a:t>
            </a:r>
            <a:r>
              <a:rPr lang="en-US" sz="3600" dirty="0"/>
              <a:t> Plus Enhancements Steps</a:t>
            </a:r>
            <a:endParaRPr lang="en-US" sz="3600" b="1" i="1" u="sng" dirty="0"/>
          </a:p>
        </p:txBody>
      </p:sp>
      <p:sp>
        <p:nvSpPr>
          <p:cNvPr id="3" name="Content Placeholder 2"/>
          <p:cNvSpPr>
            <a:spLocks noGrp="1"/>
          </p:cNvSpPr>
          <p:nvPr>
            <p:ph idx="1"/>
          </p:nvPr>
        </p:nvSpPr>
        <p:spPr>
          <a:xfrm>
            <a:off x="838200" y="1122398"/>
            <a:ext cx="10718950" cy="5463343"/>
          </a:xfrm>
        </p:spPr>
        <p:txBody>
          <a:bodyPr>
            <a:normAutofit/>
          </a:bodyPr>
          <a:lstStyle/>
          <a:p>
            <a:pPr marL="457200" indent="-457200">
              <a:buFont typeface="+mj-lt"/>
              <a:buAutoNum type="arabicPeriod"/>
            </a:pPr>
            <a:r>
              <a:rPr lang="en-US" sz="2000" dirty="0">
                <a:solidFill>
                  <a:schemeClr val="bg1">
                    <a:lumMod val="65000"/>
                  </a:schemeClr>
                </a:solidFill>
              </a:rPr>
              <a:t>Clone our current </a:t>
            </a:r>
            <a:r>
              <a:rPr lang="en-US" sz="2000" dirty="0" err="1">
                <a:solidFill>
                  <a:schemeClr val="bg1">
                    <a:lumMod val="65000"/>
                  </a:schemeClr>
                </a:solidFill>
              </a:rPr>
              <a:t>Git</a:t>
            </a:r>
            <a:r>
              <a:rPr lang="en-US" sz="2000" dirty="0">
                <a:solidFill>
                  <a:schemeClr val="bg1">
                    <a:lumMod val="65000"/>
                  </a:schemeClr>
                </a:solidFill>
              </a:rPr>
              <a:t> repository</a:t>
            </a:r>
          </a:p>
          <a:p>
            <a:pPr marL="457200" indent="-457200">
              <a:buFont typeface="+mj-lt"/>
              <a:buAutoNum type="arabicPeriod"/>
            </a:pPr>
            <a:r>
              <a:rPr lang="en-US" sz="2000" dirty="0">
                <a:solidFill>
                  <a:schemeClr val="bg1">
                    <a:lumMod val="65000"/>
                  </a:schemeClr>
                </a:solidFill>
              </a:rPr>
              <a:t>Copy original files over to </a:t>
            </a:r>
            <a:r>
              <a:rPr lang="en-US" sz="2000" dirty="0" err="1">
                <a:solidFill>
                  <a:schemeClr val="bg1">
                    <a:lumMod val="65000"/>
                  </a:schemeClr>
                </a:solidFill>
              </a:rPr>
              <a:t>OvalDrawPlus</a:t>
            </a:r>
            <a:r>
              <a:rPr lang="en-US" sz="2000" dirty="0">
                <a:solidFill>
                  <a:schemeClr val="bg1">
                    <a:lumMod val="65000"/>
                  </a:schemeClr>
                </a:solidFill>
              </a:rPr>
              <a:t> folder</a:t>
            </a:r>
          </a:p>
          <a:p>
            <a:pPr marL="457200" indent="-457200">
              <a:buFont typeface="+mj-lt"/>
              <a:buAutoNum type="arabicPeriod"/>
            </a:pPr>
            <a:r>
              <a:rPr lang="en-US" sz="2000" dirty="0"/>
              <a:t>Compile library and </a:t>
            </a:r>
            <a:r>
              <a:rPr lang="en-US" sz="2000" dirty="0" err="1"/>
              <a:t>ShapeDraw</a:t>
            </a:r>
            <a:r>
              <a:rPr lang="en-US" sz="2000" dirty="0"/>
              <a:t> code</a:t>
            </a:r>
          </a:p>
          <a:p>
            <a:pPr marL="457200" indent="-457200">
              <a:buFont typeface="+mj-lt"/>
              <a:buAutoNum type="arabicPeriod"/>
            </a:pPr>
            <a:r>
              <a:rPr lang="en-US" sz="2000" dirty="0"/>
              <a:t>Quickly test application</a:t>
            </a:r>
          </a:p>
          <a:p>
            <a:pPr marL="457200" indent="-457200">
              <a:buFont typeface="+mj-lt"/>
              <a:buAutoNum type="arabicPeriod"/>
            </a:pPr>
            <a:r>
              <a:rPr lang="en-US" sz="2000" dirty="0"/>
              <a:t>Review </a:t>
            </a:r>
            <a:r>
              <a:rPr lang="en-US" sz="2000" dirty="0" err="1"/>
              <a:t>ShapeDraw</a:t>
            </a:r>
            <a:r>
              <a:rPr lang="en-US" sz="2000" dirty="0"/>
              <a:t> code… focus on </a:t>
            </a:r>
            <a:r>
              <a:rPr lang="en-US" sz="2000" dirty="0" err="1"/>
              <a:t>ShapeDrawPanel</a:t>
            </a:r>
            <a:endParaRPr lang="en-US" sz="2000" dirty="0"/>
          </a:p>
          <a:p>
            <a:pPr marL="457200" indent="-457200">
              <a:buFont typeface="+mj-lt"/>
              <a:buAutoNum type="arabicPeriod"/>
            </a:pPr>
            <a:r>
              <a:rPr lang="en-US" sz="2000" dirty="0"/>
              <a:t>Minor code cleanup… and “compress” classes that we will not be looking at today</a:t>
            </a:r>
          </a:p>
          <a:p>
            <a:pPr marL="457200" indent="-457200">
              <a:buFont typeface="+mj-lt"/>
              <a:buAutoNum type="arabicPeriod"/>
            </a:pPr>
            <a:r>
              <a:rPr lang="en-US" sz="2000" dirty="0"/>
              <a:t>Implement </a:t>
            </a:r>
            <a:r>
              <a:rPr lang="en-US" sz="2000" dirty="0" err="1"/>
              <a:t>MouseListener</a:t>
            </a:r>
            <a:r>
              <a:rPr lang="en-US" sz="2000" dirty="0"/>
              <a:t> Interface</a:t>
            </a:r>
          </a:p>
          <a:p>
            <a:pPr marL="457200" indent="-457200">
              <a:buFont typeface="+mj-lt"/>
              <a:buAutoNum type="arabicPeriod"/>
            </a:pPr>
            <a:r>
              <a:rPr lang="en-US" sz="2000" dirty="0"/>
              <a:t>Implement </a:t>
            </a:r>
            <a:r>
              <a:rPr lang="en-US" sz="2000" dirty="0" err="1"/>
              <a:t>MouseMotionListener</a:t>
            </a:r>
            <a:r>
              <a:rPr lang="en-US" sz="2000" dirty="0"/>
              <a:t> Interface</a:t>
            </a:r>
          </a:p>
          <a:p>
            <a:pPr marL="457200" indent="-457200">
              <a:buFont typeface="+mj-lt"/>
              <a:buAutoNum type="arabicPeriod"/>
            </a:pPr>
            <a:r>
              <a:rPr lang="en-US" sz="2000" dirty="0"/>
              <a:t>Add random oval on click</a:t>
            </a:r>
          </a:p>
          <a:p>
            <a:pPr marL="457200" indent="-457200">
              <a:buFont typeface="+mj-lt"/>
              <a:buAutoNum type="arabicPeriod"/>
            </a:pPr>
            <a:r>
              <a:rPr lang="en-US" sz="2000" dirty="0"/>
              <a:t>Implement red circle on mouse drag… this is  challenging</a:t>
            </a:r>
          </a:p>
          <a:p>
            <a:pPr marL="457200" indent="-457200">
              <a:buFont typeface="+mj-lt"/>
              <a:buAutoNum type="arabicPeriod"/>
            </a:pPr>
            <a:r>
              <a:rPr lang="en-US" sz="2000" dirty="0"/>
              <a:t>Implement </a:t>
            </a:r>
            <a:r>
              <a:rPr lang="en-US" sz="2000" dirty="0" err="1"/>
              <a:t>FaceDraw</a:t>
            </a:r>
            <a:r>
              <a:rPr lang="en-US" sz="2000" dirty="0"/>
              <a:t> on click… and remove step nine’s random oval draw</a:t>
            </a:r>
          </a:p>
          <a:p>
            <a:pPr marL="457200" indent="-457200">
              <a:buFont typeface="+mj-lt"/>
              <a:buAutoNum type="arabicPeriod"/>
            </a:pPr>
            <a:r>
              <a:rPr lang="en-US" sz="2000" dirty="0"/>
              <a:t>Review, final question, and commit/push</a:t>
            </a:r>
          </a:p>
        </p:txBody>
      </p:sp>
    </p:spTree>
    <p:extLst>
      <p:ext uri="{BB962C8B-B14F-4D97-AF65-F5344CB8AC3E}">
        <p14:creationId xmlns:p14="http://schemas.microsoft.com/office/powerpoint/2010/main" val="61816235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ormAutofit/>
          </a:bodyPr>
          <a:lstStyle/>
          <a:p>
            <a:r>
              <a:rPr lang="en-US" sz="4800" dirty="0"/>
              <a:t>Quick Break</a:t>
            </a:r>
          </a:p>
        </p:txBody>
      </p:sp>
      <p:sp>
        <p:nvSpPr>
          <p:cNvPr id="3" name="Subtitle 2"/>
          <p:cNvSpPr>
            <a:spLocks noGrp="1"/>
          </p:cNvSpPr>
          <p:nvPr>
            <p:ph type="subTitle" idx="1"/>
          </p:nvPr>
        </p:nvSpPr>
        <p:spPr>
          <a:xfrm>
            <a:off x="1524000" y="3602038"/>
            <a:ext cx="9144000" cy="2198022"/>
          </a:xfrm>
        </p:spPr>
        <p:txBody>
          <a:bodyPr>
            <a:normAutofit/>
          </a:bodyPr>
          <a:lstStyle/>
          <a:p>
            <a:pPr algn="l"/>
            <a:r>
              <a:rPr lang="en-US" dirty="0"/>
              <a:t>Course Number: CPSC-24500</a:t>
            </a:r>
          </a:p>
          <a:p>
            <a:pPr algn="l"/>
            <a:r>
              <a:rPr lang="en-US" dirty="0"/>
              <a:t>Week: 4</a:t>
            </a:r>
          </a:p>
          <a:p>
            <a:pPr algn="l"/>
            <a:r>
              <a:rPr lang="en-US" dirty="0"/>
              <a:t>Session: 3</a:t>
            </a:r>
          </a:p>
          <a:p>
            <a:pPr algn="l"/>
            <a:r>
              <a:rPr lang="en-US" dirty="0"/>
              <a:t>Instructor: Eric Pogue</a:t>
            </a:r>
          </a:p>
        </p:txBody>
      </p:sp>
    </p:spTree>
    <p:extLst>
      <p:ext uri="{BB962C8B-B14F-4D97-AF65-F5344CB8AC3E}">
        <p14:creationId xmlns:p14="http://schemas.microsoft.com/office/powerpoint/2010/main" val="421312487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Timers</a:t>
            </a:r>
          </a:p>
        </p:txBody>
      </p:sp>
      <p:sp>
        <p:nvSpPr>
          <p:cNvPr id="3" name="Content Placeholder 2"/>
          <p:cNvSpPr>
            <a:spLocks noGrp="1"/>
          </p:cNvSpPr>
          <p:nvPr>
            <p:ph idx="1"/>
          </p:nvPr>
        </p:nvSpPr>
        <p:spPr>
          <a:xfrm>
            <a:off x="838198" y="1525772"/>
            <a:ext cx="6349411" cy="4651191"/>
          </a:xfrm>
        </p:spPr>
        <p:txBody>
          <a:bodyPr>
            <a:normAutofit/>
          </a:bodyPr>
          <a:lstStyle/>
          <a:p>
            <a:pPr marL="0" indent="0">
              <a:buNone/>
            </a:pPr>
            <a:r>
              <a:rPr lang="en-US" sz="2000" dirty="0"/>
              <a:t>Timers are pretty straight forward to implement:</a:t>
            </a:r>
            <a:endParaRPr lang="en-US" sz="2000" b="1" dirty="0"/>
          </a:p>
          <a:p>
            <a:r>
              <a:rPr lang="en-US" sz="2000" dirty="0"/>
              <a:t>Implement the ActionListener Interface</a:t>
            </a:r>
          </a:p>
          <a:p>
            <a:r>
              <a:rPr lang="en-US" sz="2000" dirty="0"/>
              <a:t>Create a new timer passing in the object that implemented the ActionListener</a:t>
            </a:r>
          </a:p>
        </p:txBody>
      </p:sp>
      <p:pic>
        <p:nvPicPr>
          <p:cNvPr id="4" name="Picture 3"/>
          <p:cNvPicPr>
            <a:picLocks noChangeAspect="1"/>
          </p:cNvPicPr>
          <p:nvPr/>
        </p:nvPicPr>
        <p:blipFill>
          <a:blip r:embed="rId3"/>
          <a:stretch>
            <a:fillRect/>
          </a:stretch>
        </p:blipFill>
        <p:spPr>
          <a:xfrm>
            <a:off x="7484656" y="1525772"/>
            <a:ext cx="4114800" cy="2672583"/>
          </a:xfrm>
          <a:prstGeom prst="rect">
            <a:avLst/>
          </a:prstGeom>
        </p:spPr>
      </p:pic>
    </p:spTree>
    <p:extLst>
      <p:ext uri="{BB962C8B-B14F-4D97-AF65-F5344CB8AC3E}">
        <p14:creationId xmlns:p14="http://schemas.microsoft.com/office/powerpoint/2010/main" val="82939647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err="1"/>
              <a:t>OvalDraw</a:t>
            </a:r>
            <a:r>
              <a:rPr lang="en-US" sz="3600" dirty="0"/>
              <a:t> Plus Timer and Animated Faces</a:t>
            </a:r>
            <a:endParaRPr lang="en-US" sz="3600" b="1" i="1" u="sng" dirty="0"/>
          </a:p>
        </p:txBody>
      </p:sp>
      <p:sp>
        <p:nvSpPr>
          <p:cNvPr id="3" name="Content Placeholder 2"/>
          <p:cNvSpPr>
            <a:spLocks noGrp="1"/>
          </p:cNvSpPr>
          <p:nvPr>
            <p:ph idx="1"/>
          </p:nvPr>
        </p:nvSpPr>
        <p:spPr>
          <a:xfrm>
            <a:off x="838200" y="1122398"/>
            <a:ext cx="10718950" cy="5463343"/>
          </a:xfrm>
        </p:spPr>
        <p:txBody>
          <a:bodyPr>
            <a:normAutofit/>
          </a:bodyPr>
          <a:lstStyle/>
          <a:p>
            <a:pPr marL="457200" indent="-457200">
              <a:buFont typeface="+mj-lt"/>
              <a:buAutoNum type="arabicPeriod"/>
            </a:pPr>
            <a:r>
              <a:rPr lang="en-US" sz="2000" dirty="0"/>
              <a:t>Implement ActionListener on </a:t>
            </a:r>
            <a:r>
              <a:rPr lang="en-US" sz="2000" dirty="0" err="1"/>
              <a:t>ShapeDrawPanel</a:t>
            </a:r>
            <a:endParaRPr lang="en-US" sz="2000" dirty="0"/>
          </a:p>
          <a:p>
            <a:pPr marL="457200" indent="-457200">
              <a:buFont typeface="+mj-lt"/>
              <a:buAutoNum type="arabicPeriod"/>
            </a:pPr>
            <a:r>
              <a:rPr lang="en-US" sz="2000" dirty="0"/>
              <a:t>Implement Timer</a:t>
            </a:r>
          </a:p>
          <a:p>
            <a:pPr marL="457200" indent="-457200">
              <a:buFont typeface="+mj-lt"/>
              <a:buAutoNum type="arabicPeriod"/>
            </a:pPr>
            <a:r>
              <a:rPr lang="en-US" sz="2000" dirty="0" err="1"/>
              <a:t>Implent</a:t>
            </a:r>
            <a:r>
              <a:rPr lang="en-US" sz="2000" dirty="0"/>
              <a:t> </a:t>
            </a:r>
            <a:r>
              <a:rPr lang="en-US" sz="2000" dirty="0" err="1"/>
              <a:t>updateMouth</a:t>
            </a:r>
            <a:r>
              <a:rPr lang="en-US" sz="2000" dirty="0"/>
              <a:t> in </a:t>
            </a:r>
            <a:r>
              <a:rPr lang="en-US" sz="2000" dirty="0" err="1"/>
              <a:t>FaceDraw</a:t>
            </a:r>
            <a:endParaRPr lang="en-US" sz="2000" dirty="0"/>
          </a:p>
          <a:p>
            <a:pPr marL="457200" indent="-457200">
              <a:buFont typeface="+mj-lt"/>
              <a:buAutoNum type="arabicPeriod"/>
            </a:pPr>
            <a:r>
              <a:rPr lang="en-US" sz="2000" dirty="0"/>
              <a:t>Implement </a:t>
            </a:r>
            <a:r>
              <a:rPr lang="en-US" sz="2000" dirty="0" err="1"/>
              <a:t>ArrayList</a:t>
            </a:r>
            <a:r>
              <a:rPr lang="en-US" sz="2000" dirty="0"/>
              <a:t> for </a:t>
            </a:r>
            <a:r>
              <a:rPr lang="en-US" sz="2000" dirty="0" err="1"/>
              <a:t>FaceDraw</a:t>
            </a:r>
            <a:r>
              <a:rPr lang="en-US" sz="2000" dirty="0"/>
              <a:t> objects</a:t>
            </a:r>
          </a:p>
          <a:p>
            <a:pPr marL="457200" indent="-457200">
              <a:buFont typeface="+mj-lt"/>
              <a:buAutoNum type="arabicPeriod"/>
            </a:pPr>
            <a:r>
              <a:rPr lang="en-US" sz="2000" dirty="0"/>
              <a:t>Update </a:t>
            </a:r>
            <a:r>
              <a:rPr lang="en-US" sz="2000" dirty="0" err="1"/>
              <a:t>FaceDraw</a:t>
            </a:r>
            <a:r>
              <a:rPr lang="en-US" sz="2000" dirty="0"/>
              <a:t> mouths and redraw</a:t>
            </a:r>
          </a:p>
        </p:txBody>
      </p:sp>
    </p:spTree>
    <p:extLst>
      <p:ext uri="{BB962C8B-B14F-4D97-AF65-F5344CB8AC3E}">
        <p14:creationId xmlns:p14="http://schemas.microsoft.com/office/powerpoint/2010/main" val="75060785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Learning Objectives – Week 4</a:t>
            </a:r>
            <a:endParaRPr lang="en-US" sz="3600" b="1" i="1" u="sng" dirty="0"/>
          </a:p>
        </p:txBody>
      </p:sp>
      <p:sp>
        <p:nvSpPr>
          <p:cNvPr id="3" name="Content Placeholder 2"/>
          <p:cNvSpPr>
            <a:spLocks noGrp="1"/>
          </p:cNvSpPr>
          <p:nvPr>
            <p:ph idx="1"/>
          </p:nvPr>
        </p:nvSpPr>
        <p:spPr>
          <a:xfrm>
            <a:off x="838200" y="1122398"/>
            <a:ext cx="10718950" cy="5463343"/>
          </a:xfrm>
        </p:spPr>
        <p:txBody>
          <a:bodyPr>
            <a:normAutofit/>
          </a:bodyPr>
          <a:lstStyle/>
          <a:p>
            <a:pPr marL="457200" indent="-457200">
              <a:buFont typeface="+mj-lt"/>
              <a:buAutoNum type="arabicPeriod"/>
            </a:pPr>
            <a:r>
              <a:rPr lang="en-US" sz="2000" dirty="0">
                <a:solidFill>
                  <a:schemeClr val="bg1">
                    <a:lumMod val="65000"/>
                  </a:schemeClr>
                </a:solidFill>
              </a:rPr>
              <a:t>Implement a menu system that enables the user to trigger a variety of actions in a familiar way</a:t>
            </a:r>
          </a:p>
          <a:p>
            <a:pPr marL="457200" indent="-457200">
              <a:buFont typeface="+mj-lt"/>
              <a:buAutoNum type="arabicPeriod"/>
            </a:pPr>
            <a:r>
              <a:rPr lang="en-US" sz="2000" dirty="0">
                <a:solidFill>
                  <a:schemeClr val="bg1">
                    <a:lumMod val="65000"/>
                  </a:schemeClr>
                </a:solidFill>
              </a:rPr>
              <a:t>Implement code that responds to of events including: </a:t>
            </a:r>
            <a:r>
              <a:rPr lang="en-US" sz="2000" dirty="0"/>
              <a:t>clicking the mouse, moving </a:t>
            </a:r>
            <a:r>
              <a:rPr lang="en-US" sz="2000" dirty="0">
                <a:solidFill>
                  <a:schemeClr val="bg1">
                    <a:lumMod val="65000"/>
                  </a:schemeClr>
                </a:solidFill>
              </a:rPr>
              <a:t>or dragging the mouse, and typing a key on the keyboard</a:t>
            </a:r>
          </a:p>
          <a:p>
            <a:pPr marL="457200" indent="-457200">
              <a:buFont typeface="+mj-lt"/>
              <a:buAutoNum type="arabicPeriod"/>
            </a:pPr>
            <a:r>
              <a:rPr lang="en-US" sz="2000" dirty="0">
                <a:solidFill>
                  <a:schemeClr val="bg1">
                    <a:lumMod val="65000"/>
                  </a:schemeClr>
                </a:solidFill>
              </a:rPr>
              <a:t>Design multiple intuitive ways for a user to perform a particular task</a:t>
            </a:r>
          </a:p>
          <a:p>
            <a:pPr marL="457200" indent="-457200">
              <a:buFont typeface="+mj-lt"/>
              <a:buAutoNum type="arabicPeriod"/>
            </a:pPr>
            <a:r>
              <a:rPr lang="en-US" sz="2000" dirty="0"/>
              <a:t>Implement animation using a timer and a corresponding event handler</a:t>
            </a:r>
          </a:p>
          <a:p>
            <a:pPr marL="457200" indent="-457200">
              <a:buFont typeface="+mj-lt"/>
              <a:buAutoNum type="arabicPeriod"/>
            </a:pPr>
            <a:r>
              <a:rPr lang="en-US" sz="2000" dirty="0">
                <a:solidFill>
                  <a:schemeClr val="bg1">
                    <a:lumMod val="65000"/>
                  </a:schemeClr>
                </a:solidFill>
              </a:rPr>
              <a:t>Create interactive applications that adhere to the Model-View-Controller pattern</a:t>
            </a:r>
          </a:p>
          <a:p>
            <a:pPr marL="457200" indent="-457200">
              <a:buFont typeface="+mj-lt"/>
              <a:buAutoNum type="arabicPeriod"/>
            </a:pPr>
            <a:r>
              <a:rPr lang="en-US" sz="2000" dirty="0">
                <a:solidFill>
                  <a:schemeClr val="bg1">
                    <a:lumMod val="65000"/>
                  </a:schemeClr>
                </a:solidFill>
              </a:rPr>
              <a:t>Understand how Java achieves speedier input and output (IO) through a hierarchy file IO classes</a:t>
            </a:r>
          </a:p>
          <a:p>
            <a:pPr marL="457200" indent="-457200">
              <a:buFont typeface="+mj-lt"/>
              <a:buAutoNum type="arabicPeriod"/>
            </a:pPr>
            <a:r>
              <a:rPr lang="en-US" sz="2000" dirty="0">
                <a:solidFill>
                  <a:schemeClr val="bg1">
                    <a:lumMod val="65000"/>
                  </a:schemeClr>
                </a:solidFill>
              </a:rPr>
              <a:t>Design and implement a controller class that outputs data to a text file</a:t>
            </a:r>
          </a:p>
          <a:p>
            <a:pPr marL="457200" indent="-457200">
              <a:buFont typeface="+mj-lt"/>
              <a:buAutoNum type="arabicPeriod"/>
            </a:pPr>
            <a:r>
              <a:rPr lang="en-US" sz="2000" dirty="0">
                <a:solidFill>
                  <a:schemeClr val="bg1">
                    <a:lumMod val="65000"/>
                  </a:schemeClr>
                </a:solidFill>
              </a:rPr>
              <a:t>Design and implement a controller class that inputs data from a text file and builds a collection of objects from the data read data</a:t>
            </a:r>
          </a:p>
          <a:p>
            <a:pPr marL="457200" indent="-457200">
              <a:buFont typeface="+mj-lt"/>
              <a:buAutoNum type="arabicPeriod"/>
            </a:pPr>
            <a:r>
              <a:rPr lang="en-US" sz="2000" dirty="0"/>
              <a:t>Review week 4 assignment as time allows</a:t>
            </a:r>
          </a:p>
        </p:txBody>
      </p:sp>
    </p:spTree>
    <p:extLst>
      <p:ext uri="{BB962C8B-B14F-4D97-AF65-F5344CB8AC3E}">
        <p14:creationId xmlns:p14="http://schemas.microsoft.com/office/powerpoint/2010/main" val="6624075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Learning Objectives – Week 4</a:t>
            </a:r>
            <a:endParaRPr lang="en-US" sz="3600" b="1" i="1" u="sng" dirty="0"/>
          </a:p>
        </p:txBody>
      </p:sp>
      <p:sp>
        <p:nvSpPr>
          <p:cNvPr id="3" name="Content Placeholder 2"/>
          <p:cNvSpPr>
            <a:spLocks noGrp="1"/>
          </p:cNvSpPr>
          <p:nvPr>
            <p:ph idx="1"/>
          </p:nvPr>
        </p:nvSpPr>
        <p:spPr>
          <a:xfrm>
            <a:off x="838200" y="1122398"/>
            <a:ext cx="10718950" cy="5463343"/>
          </a:xfrm>
        </p:spPr>
        <p:txBody>
          <a:bodyPr>
            <a:normAutofit/>
          </a:bodyPr>
          <a:lstStyle/>
          <a:p>
            <a:pPr marL="457200" indent="-457200">
              <a:buFont typeface="+mj-lt"/>
              <a:buAutoNum type="arabicPeriod"/>
            </a:pPr>
            <a:r>
              <a:rPr lang="en-US" sz="2000" dirty="0"/>
              <a:t>Understand how Java uses </a:t>
            </a:r>
            <a:r>
              <a:rPr lang="en-US" sz="2000" b="1" dirty="0"/>
              <a:t>files</a:t>
            </a:r>
            <a:r>
              <a:rPr lang="en-US" sz="2000" dirty="0"/>
              <a:t> for input and output (IO)</a:t>
            </a:r>
          </a:p>
          <a:p>
            <a:pPr marL="457200" indent="-457200">
              <a:buFont typeface="+mj-lt"/>
              <a:buAutoNum type="arabicPeriod"/>
            </a:pPr>
            <a:r>
              <a:rPr lang="en-US" sz="2000" dirty="0"/>
              <a:t>Design and implement a controller class to </a:t>
            </a:r>
            <a:r>
              <a:rPr lang="en-US" sz="2000" b="1" dirty="0"/>
              <a:t>serialize</a:t>
            </a:r>
            <a:r>
              <a:rPr lang="en-US" sz="2000" dirty="0"/>
              <a:t> (reads &amp; writes) data to a text file</a:t>
            </a:r>
          </a:p>
          <a:p>
            <a:pPr marL="457200" indent="-457200">
              <a:buFont typeface="+mj-lt"/>
              <a:buAutoNum type="arabicPeriod"/>
            </a:pPr>
            <a:r>
              <a:rPr lang="en-US" sz="2000" dirty="0"/>
              <a:t>Explain software </a:t>
            </a:r>
            <a:r>
              <a:rPr lang="en-US" sz="2000" b="1" dirty="0"/>
              <a:t>testing</a:t>
            </a:r>
            <a:r>
              <a:rPr lang="en-US" sz="2000" dirty="0"/>
              <a:t> terms including unit, integration, user acceptance, performance testing, manual, automated, verification, validation, etc. </a:t>
            </a:r>
          </a:p>
          <a:p>
            <a:pPr marL="457200" indent="-457200">
              <a:buFont typeface="+mj-lt"/>
              <a:buAutoNum type="arabicPeriod"/>
            </a:pPr>
            <a:r>
              <a:rPr lang="en-US" sz="2000" dirty="0"/>
              <a:t>Understand the importance of testing and the criticality of finding/fixing defects early</a:t>
            </a:r>
          </a:p>
          <a:p>
            <a:pPr marL="457200" indent="-457200">
              <a:buFont typeface="+mj-lt"/>
              <a:buAutoNum type="arabicPeriod"/>
            </a:pPr>
            <a:r>
              <a:rPr lang="en-US" sz="2000" dirty="0"/>
              <a:t>Explain the purpose, syntax, and annotations of the various assert statements </a:t>
            </a:r>
            <a:r>
              <a:rPr lang="en-US" sz="2000" b="1" dirty="0"/>
              <a:t>JUnit</a:t>
            </a:r>
            <a:r>
              <a:rPr lang="en-US" sz="2000" dirty="0"/>
              <a:t> supports</a:t>
            </a:r>
          </a:p>
          <a:p>
            <a:pPr marL="457200" indent="-457200">
              <a:buFont typeface="+mj-lt"/>
              <a:buAutoNum type="arabicPeriod"/>
            </a:pPr>
            <a:r>
              <a:rPr lang="en-US" sz="2000" dirty="0"/>
              <a:t>Install JUnit onto your machine and execute a JUnit test on your application</a:t>
            </a:r>
          </a:p>
          <a:p>
            <a:pPr marL="457200" indent="-457200">
              <a:buFont typeface="+mj-lt"/>
              <a:buAutoNum type="arabicPeriod"/>
            </a:pPr>
            <a:r>
              <a:rPr lang="en-US" sz="2000" dirty="0"/>
              <a:t>Understand Java </a:t>
            </a:r>
            <a:r>
              <a:rPr lang="en-US" sz="2000" b="1" dirty="0"/>
              <a:t>packages</a:t>
            </a:r>
            <a:r>
              <a:rPr lang="en-US" sz="2000" dirty="0"/>
              <a:t> and compile a class so that it belongs to a particular package</a:t>
            </a:r>
          </a:p>
          <a:p>
            <a:pPr marL="457200" indent="-457200">
              <a:buFont typeface="+mj-lt"/>
              <a:buAutoNum type="arabicPeriod"/>
            </a:pPr>
            <a:r>
              <a:rPr lang="en-US" sz="2000" dirty="0"/>
              <a:t>Import a class you write that belongs to a particular package.</a:t>
            </a:r>
          </a:p>
          <a:p>
            <a:pPr marL="457200" indent="-457200">
              <a:buFont typeface="+mj-lt"/>
              <a:buAutoNum type="arabicPeriod"/>
            </a:pPr>
            <a:r>
              <a:rPr lang="en-US" sz="2000" dirty="0"/>
              <a:t>Identify reasons for using JAR (Java </a:t>
            </a:r>
            <a:r>
              <a:rPr lang="en-US" sz="2000" dirty="0" err="1"/>
              <a:t>ARchive</a:t>
            </a:r>
            <a:r>
              <a:rPr lang="en-US" sz="2000" dirty="0"/>
              <a:t>) files to group together related java classes</a:t>
            </a:r>
          </a:p>
          <a:p>
            <a:pPr marL="457200" indent="-457200">
              <a:buFont typeface="+mj-lt"/>
              <a:buAutoNum type="arabicPeriod"/>
            </a:pPr>
            <a:r>
              <a:rPr lang="en-US" sz="2000" dirty="0"/>
              <a:t>Create a JAR file that stores the contents of a particular package</a:t>
            </a:r>
          </a:p>
          <a:p>
            <a:pPr marL="457200" indent="-457200">
              <a:buFont typeface="+mj-lt"/>
              <a:buAutoNum type="arabicPeriod"/>
            </a:pPr>
            <a:r>
              <a:rPr lang="en-US" sz="2000" dirty="0"/>
              <a:t>Provide access to the classes in the JAR file for an application you write</a:t>
            </a:r>
          </a:p>
        </p:txBody>
      </p:sp>
    </p:spTree>
    <p:extLst>
      <p:ext uri="{BB962C8B-B14F-4D97-AF65-F5344CB8AC3E}">
        <p14:creationId xmlns:p14="http://schemas.microsoft.com/office/powerpoint/2010/main" val="107239953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ormAutofit/>
          </a:bodyPr>
          <a:lstStyle/>
          <a:p>
            <a:r>
              <a:rPr lang="en-US" sz="4800" dirty="0"/>
              <a:t>End of Session</a:t>
            </a:r>
          </a:p>
        </p:txBody>
      </p:sp>
      <p:sp>
        <p:nvSpPr>
          <p:cNvPr id="3" name="Subtitle 2"/>
          <p:cNvSpPr>
            <a:spLocks noGrp="1"/>
          </p:cNvSpPr>
          <p:nvPr>
            <p:ph type="subTitle" idx="1"/>
          </p:nvPr>
        </p:nvSpPr>
        <p:spPr>
          <a:xfrm>
            <a:off x="1524000" y="3602038"/>
            <a:ext cx="9144000" cy="2198022"/>
          </a:xfrm>
        </p:spPr>
        <p:txBody>
          <a:bodyPr>
            <a:normAutofit/>
          </a:bodyPr>
          <a:lstStyle/>
          <a:p>
            <a:pPr algn="l"/>
            <a:r>
              <a:rPr lang="en-US" dirty="0"/>
              <a:t>Course Number: CPSC-24500</a:t>
            </a:r>
          </a:p>
          <a:p>
            <a:pPr algn="l"/>
            <a:r>
              <a:rPr lang="en-US" dirty="0"/>
              <a:t>Week: 4</a:t>
            </a:r>
          </a:p>
          <a:p>
            <a:pPr algn="l"/>
            <a:r>
              <a:rPr lang="en-US" dirty="0"/>
              <a:t>Session: 3</a:t>
            </a:r>
          </a:p>
          <a:p>
            <a:pPr algn="l"/>
            <a:r>
              <a:rPr lang="en-US" dirty="0"/>
              <a:t>Instructor: Eric Pogue</a:t>
            </a:r>
          </a:p>
        </p:txBody>
      </p:sp>
    </p:spTree>
    <p:extLst>
      <p:ext uri="{BB962C8B-B14F-4D97-AF65-F5344CB8AC3E}">
        <p14:creationId xmlns:p14="http://schemas.microsoft.com/office/powerpoint/2010/main" val="376906732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6113662" cy="1409174"/>
          </a:xfrm>
        </p:spPr>
        <p:txBody>
          <a:bodyPr>
            <a:normAutofit/>
          </a:bodyPr>
          <a:lstStyle/>
          <a:p>
            <a:r>
              <a:rPr lang="en-US" sz="3600" dirty="0"/>
              <a:t>Object-Oriented Programming</a:t>
            </a:r>
            <a:br>
              <a:rPr lang="en-US" sz="3600" dirty="0"/>
            </a:br>
            <a:r>
              <a:rPr lang="en-US" sz="1600" dirty="0"/>
              <a:t>Session: Week 4 Session 4 </a:t>
            </a:r>
            <a:br>
              <a:rPr lang="en-US" sz="1600" dirty="0"/>
            </a:br>
            <a:r>
              <a:rPr lang="en-US" sz="1600" dirty="0"/>
              <a:t>Subject: Thursday Lunch Discussion &amp; Lecture</a:t>
            </a:r>
            <a:br>
              <a:rPr lang="en-US" sz="1600" dirty="0"/>
            </a:br>
            <a:r>
              <a:rPr lang="en-US" sz="1600" dirty="0"/>
              <a:t>Instructor: Eric Pogue</a:t>
            </a:r>
            <a:endParaRPr lang="en-US" sz="1600" b="1" i="1" u="sng" dirty="0"/>
          </a:p>
        </p:txBody>
      </p:sp>
      <p:sp>
        <p:nvSpPr>
          <p:cNvPr id="3" name="Content Placeholder 2"/>
          <p:cNvSpPr>
            <a:spLocks noGrp="1"/>
          </p:cNvSpPr>
          <p:nvPr>
            <p:ph idx="1"/>
          </p:nvPr>
        </p:nvSpPr>
        <p:spPr>
          <a:xfrm>
            <a:off x="838200" y="1943857"/>
            <a:ext cx="10718950" cy="4571242"/>
          </a:xfrm>
        </p:spPr>
        <p:txBody>
          <a:bodyPr>
            <a:noAutofit/>
          </a:bodyPr>
          <a:lstStyle/>
          <a:p>
            <a:pPr marL="0" indent="0">
              <a:buNone/>
            </a:pPr>
            <a:r>
              <a:rPr lang="en-US" sz="2000" u="sng" dirty="0"/>
              <a:t>Agenda – Thursday, April 13 from noon to 1pm:</a:t>
            </a:r>
          </a:p>
          <a:p>
            <a:pPr marL="457200" indent="-457200">
              <a:buFont typeface="+mj-lt"/>
              <a:buAutoNum type="arabicPeriod"/>
            </a:pPr>
            <a:r>
              <a:rPr lang="en-US" sz="2000" dirty="0"/>
              <a:t>Good natured chatting and banter ~10min</a:t>
            </a:r>
          </a:p>
          <a:p>
            <a:pPr marL="457200" indent="-457200">
              <a:buFont typeface="+mj-lt"/>
              <a:buAutoNum type="arabicPeriod"/>
            </a:pPr>
            <a:r>
              <a:rPr lang="en-US" sz="2000" dirty="0"/>
              <a:t>Quick introductions and how are you feeling about the course… start, stop, continue ~10min</a:t>
            </a:r>
          </a:p>
          <a:p>
            <a:pPr marL="457200" indent="-457200">
              <a:buFont typeface="+mj-lt"/>
              <a:buAutoNum type="arabicPeriod"/>
            </a:pPr>
            <a:r>
              <a:rPr lang="en-US" sz="2000" dirty="0"/>
              <a:t>Discussion, questions &amp; answers</a:t>
            </a:r>
          </a:p>
          <a:p>
            <a:pPr marL="457200" indent="-457200">
              <a:buFont typeface="+mj-lt"/>
              <a:buAutoNum type="arabicPeriod"/>
            </a:pPr>
            <a:r>
              <a:rPr lang="en-US" sz="2000" dirty="0"/>
              <a:t>Week 4 Assignment Helpful Hints with </a:t>
            </a:r>
            <a:r>
              <a:rPr lang="en-US" sz="2000" dirty="0" err="1"/>
              <a:t>MosaicLite</a:t>
            </a:r>
            <a:endParaRPr lang="en-US" sz="2000" dirty="0"/>
          </a:p>
          <a:p>
            <a:pPr marL="0" indent="0">
              <a:buNone/>
            </a:pPr>
            <a:endParaRPr lang="en-US" sz="2000" dirty="0"/>
          </a:p>
        </p:txBody>
      </p:sp>
      <p:pic>
        <p:nvPicPr>
          <p:cNvPr id="4" name="Content Placeholder 4"/>
          <p:cNvPicPr>
            <a:picLocks noChangeAspect="1"/>
          </p:cNvPicPr>
          <p:nvPr/>
        </p:nvPicPr>
        <p:blipFill>
          <a:blip r:embed="rId3"/>
          <a:stretch>
            <a:fillRect/>
          </a:stretch>
        </p:blipFill>
        <p:spPr>
          <a:xfrm>
            <a:off x="9072894" y="182925"/>
            <a:ext cx="2656367" cy="1366321"/>
          </a:xfrm>
          <a:prstGeom prst="rect">
            <a:avLst/>
          </a:prstGeom>
        </p:spPr>
      </p:pic>
    </p:spTree>
    <p:extLst>
      <p:ext uri="{BB962C8B-B14F-4D97-AF65-F5344CB8AC3E}">
        <p14:creationId xmlns:p14="http://schemas.microsoft.com/office/powerpoint/2010/main" val="368302315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Introductions, Feedback, and Q&amp;A</a:t>
            </a:r>
            <a:endParaRPr lang="en-US" sz="3600" b="1" i="1" u="sng" dirty="0"/>
          </a:p>
        </p:txBody>
      </p:sp>
      <p:sp>
        <p:nvSpPr>
          <p:cNvPr id="3" name="Content Placeholder 2"/>
          <p:cNvSpPr>
            <a:spLocks noGrp="1"/>
          </p:cNvSpPr>
          <p:nvPr>
            <p:ph idx="1"/>
          </p:nvPr>
        </p:nvSpPr>
        <p:spPr>
          <a:xfrm>
            <a:off x="838200" y="1122398"/>
            <a:ext cx="10718950" cy="5463343"/>
          </a:xfrm>
        </p:spPr>
        <p:txBody>
          <a:bodyPr>
            <a:normAutofit/>
          </a:bodyPr>
          <a:lstStyle/>
          <a:p>
            <a:pPr marL="457200" indent="-457200">
              <a:buFont typeface="+mj-lt"/>
              <a:buAutoNum type="arabicPeriod"/>
            </a:pPr>
            <a:r>
              <a:rPr lang="en-US" sz="2000" dirty="0"/>
              <a:t>Name and one thing you are planning for the Easter weekend</a:t>
            </a:r>
          </a:p>
          <a:p>
            <a:pPr marL="457200" indent="-457200">
              <a:buFont typeface="+mj-lt"/>
              <a:buAutoNum type="arabicPeriod"/>
            </a:pPr>
            <a:r>
              <a:rPr lang="en-US" sz="2000" dirty="0"/>
              <a:t>Start, stop, continue:</a:t>
            </a:r>
          </a:p>
          <a:p>
            <a:pPr lvl="1"/>
            <a:r>
              <a:rPr lang="en-US" sz="1600" dirty="0"/>
              <a:t>What new thing should we start doing for the class?</a:t>
            </a:r>
          </a:p>
          <a:p>
            <a:pPr lvl="1"/>
            <a:r>
              <a:rPr lang="en-US" sz="1600" dirty="0"/>
              <a:t>What is one thing that we should stop doing?</a:t>
            </a:r>
          </a:p>
          <a:p>
            <a:pPr lvl="1"/>
            <a:r>
              <a:rPr lang="en-US" sz="1600" dirty="0"/>
              <a:t>What is  one thing that we are doing that we should definitely keep doing?</a:t>
            </a:r>
          </a:p>
          <a:p>
            <a:pPr marL="457200" indent="-457200">
              <a:buFont typeface="+mj-lt"/>
              <a:buAutoNum type="arabicPeriod"/>
            </a:pPr>
            <a:r>
              <a:rPr lang="en-US" sz="2000" dirty="0"/>
              <a:t>Questions &amp; Answers</a:t>
            </a:r>
          </a:p>
        </p:txBody>
      </p:sp>
    </p:spTree>
    <p:extLst>
      <p:ext uri="{BB962C8B-B14F-4D97-AF65-F5344CB8AC3E}">
        <p14:creationId xmlns:p14="http://schemas.microsoft.com/office/powerpoint/2010/main" val="226800092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6456694" y="2995071"/>
            <a:ext cx="5175323" cy="3404651"/>
          </a:xfrm>
          <a:prstGeom prst="rect">
            <a:avLst/>
          </a:prstGeom>
        </p:spPr>
      </p:pic>
      <p:sp>
        <p:nvSpPr>
          <p:cNvPr id="6" name="Content Placeholder 2"/>
          <p:cNvSpPr>
            <a:spLocks noGrp="1"/>
          </p:cNvSpPr>
          <p:nvPr>
            <p:ph idx="1"/>
          </p:nvPr>
        </p:nvSpPr>
        <p:spPr>
          <a:xfrm>
            <a:off x="838200" y="1122398"/>
            <a:ext cx="10718950" cy="5463343"/>
          </a:xfrm>
        </p:spPr>
        <p:txBody>
          <a:bodyPr>
            <a:normAutofit/>
          </a:bodyPr>
          <a:lstStyle/>
          <a:p>
            <a:pPr marL="457200" indent="-457200">
              <a:buFont typeface="+mj-lt"/>
              <a:buAutoNum type="arabicPeriod"/>
            </a:pPr>
            <a:r>
              <a:rPr lang="en-US" sz="2000" dirty="0"/>
              <a:t>Implement a 3x3 grid of colored tiles</a:t>
            </a:r>
          </a:p>
          <a:p>
            <a:pPr marL="457200" indent="-457200">
              <a:buFont typeface="+mj-lt"/>
              <a:buAutoNum type="arabicPeriod"/>
            </a:pPr>
            <a:r>
              <a:rPr lang="en-US" sz="2000" dirty="0"/>
              <a:t>Implement tiles with a random background color</a:t>
            </a:r>
          </a:p>
          <a:p>
            <a:pPr marL="457200" indent="-457200">
              <a:buFont typeface="+mj-lt"/>
              <a:buAutoNum type="arabicPeriod"/>
            </a:pPr>
            <a:r>
              <a:rPr lang="en-US" sz="2000" dirty="0"/>
              <a:t>Paint an X or an O on the tile</a:t>
            </a:r>
          </a:p>
          <a:p>
            <a:pPr marL="457200" indent="-457200">
              <a:buFont typeface="+mj-lt"/>
              <a:buAutoNum type="arabicPeriod"/>
            </a:pPr>
            <a:r>
              <a:rPr lang="en-US" sz="2000" dirty="0"/>
              <a:t>Create a Randomize button</a:t>
            </a:r>
          </a:p>
          <a:p>
            <a:pPr marL="457200" indent="-457200">
              <a:buFont typeface="+mj-lt"/>
              <a:buAutoNum type="arabicPeriod"/>
            </a:pPr>
            <a:r>
              <a:rPr lang="en-US" sz="2000" dirty="0"/>
              <a:t>Randomize the colors when the button is pushed</a:t>
            </a:r>
          </a:p>
          <a:p>
            <a:pPr marL="457200" indent="-457200">
              <a:buFont typeface="+mj-lt"/>
              <a:buAutoNum type="arabicPeriod"/>
            </a:pPr>
            <a:r>
              <a:rPr lang="en-US" sz="2000" dirty="0"/>
              <a:t>Randomize the X or O when the button is pushed</a:t>
            </a:r>
          </a:p>
        </p:txBody>
      </p:sp>
      <p:sp>
        <p:nvSpPr>
          <p:cNvPr id="7" name="Title 1"/>
          <p:cNvSpPr txBox="1">
            <a:spLocks/>
          </p:cNvSpPr>
          <p:nvPr/>
        </p:nvSpPr>
        <p:spPr>
          <a:xfrm>
            <a:off x="838200" y="365126"/>
            <a:ext cx="10515600" cy="75727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err="1"/>
              <a:t>MosaicLite</a:t>
            </a:r>
            <a:endParaRPr lang="en-US" sz="3600" b="1" i="1" u="sng" dirty="0"/>
          </a:p>
        </p:txBody>
      </p:sp>
    </p:spTree>
    <p:extLst>
      <p:ext uri="{BB962C8B-B14F-4D97-AF65-F5344CB8AC3E}">
        <p14:creationId xmlns:p14="http://schemas.microsoft.com/office/powerpoint/2010/main" val="286065920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Layout Managers (continued)</a:t>
            </a:r>
          </a:p>
        </p:txBody>
      </p:sp>
      <p:sp>
        <p:nvSpPr>
          <p:cNvPr id="3" name="Content Placeholder 2"/>
          <p:cNvSpPr>
            <a:spLocks noGrp="1"/>
          </p:cNvSpPr>
          <p:nvPr>
            <p:ph idx="1"/>
          </p:nvPr>
        </p:nvSpPr>
        <p:spPr>
          <a:xfrm>
            <a:off x="838198" y="1525772"/>
            <a:ext cx="10515601" cy="4651191"/>
          </a:xfrm>
        </p:spPr>
        <p:txBody>
          <a:bodyPr>
            <a:normAutofit/>
          </a:bodyPr>
          <a:lstStyle/>
          <a:p>
            <a:pPr marL="0" indent="0">
              <a:buNone/>
            </a:pPr>
            <a:r>
              <a:rPr lang="en-US" sz="2000" dirty="0"/>
              <a:t>Layout Managers arrange controls on the screen so they are visually appealing. We will be focusing on three very common Layout Managers: </a:t>
            </a:r>
          </a:p>
          <a:p>
            <a:r>
              <a:rPr lang="en-US" sz="2000" dirty="0" err="1"/>
              <a:t>FlowLayout</a:t>
            </a:r>
            <a:r>
              <a:rPr lang="en-US" sz="2000" dirty="0"/>
              <a:t>: Arranges components left to right, top to bottom. When a </a:t>
            </a:r>
            <a:r>
              <a:rPr lang="en-US" sz="2000" dirty="0" err="1"/>
              <a:t>FlowLayout</a:t>
            </a:r>
            <a:r>
              <a:rPr lang="en-US" sz="2000" dirty="0"/>
              <a:t> runs out of room horizontally on a row, it places the next component as far left as it can go on the row below.</a:t>
            </a:r>
          </a:p>
          <a:p>
            <a:r>
              <a:rPr lang="en-US" sz="2000" dirty="0" err="1"/>
              <a:t>BorderLayout</a:t>
            </a:r>
            <a:r>
              <a:rPr lang="en-US" sz="2000" dirty="0"/>
              <a:t>: Arranges components in NORTH, SOUTH, EAST, WEST, and CENTER sections.</a:t>
            </a:r>
          </a:p>
          <a:p>
            <a:r>
              <a:rPr lang="en-US" sz="2000" dirty="0" err="1"/>
              <a:t>GridLayout</a:t>
            </a:r>
            <a:r>
              <a:rPr lang="en-US" sz="2000" dirty="0"/>
              <a:t>: Arranges components in an Excel-like table of rows and columns.</a:t>
            </a:r>
          </a:p>
          <a:p>
            <a:pPr marL="0" indent="0">
              <a:buNone/>
            </a:pPr>
            <a:endParaRPr lang="en-US" sz="2000" dirty="0"/>
          </a:p>
          <a:p>
            <a:endParaRPr lang="en-US" sz="2000" dirty="0"/>
          </a:p>
        </p:txBody>
      </p:sp>
      <p:pic>
        <p:nvPicPr>
          <p:cNvPr id="4" name="Picture 3"/>
          <p:cNvPicPr>
            <a:picLocks noChangeAspect="1"/>
          </p:cNvPicPr>
          <p:nvPr/>
        </p:nvPicPr>
        <p:blipFill>
          <a:blip r:embed="rId3"/>
          <a:stretch>
            <a:fillRect/>
          </a:stretch>
        </p:blipFill>
        <p:spPr>
          <a:xfrm>
            <a:off x="1833562" y="4767248"/>
            <a:ext cx="3934600" cy="1506172"/>
          </a:xfrm>
          <a:prstGeom prst="rect">
            <a:avLst/>
          </a:prstGeom>
        </p:spPr>
      </p:pic>
      <p:pic>
        <p:nvPicPr>
          <p:cNvPr id="5" name="Picture 4"/>
          <p:cNvPicPr>
            <a:picLocks noChangeAspect="1"/>
          </p:cNvPicPr>
          <p:nvPr/>
        </p:nvPicPr>
        <p:blipFill>
          <a:blip r:embed="rId4"/>
          <a:stretch>
            <a:fillRect/>
          </a:stretch>
        </p:blipFill>
        <p:spPr>
          <a:xfrm>
            <a:off x="1094322" y="4003529"/>
            <a:ext cx="4333599" cy="641102"/>
          </a:xfrm>
          <a:prstGeom prst="rect">
            <a:avLst/>
          </a:prstGeom>
        </p:spPr>
      </p:pic>
      <p:pic>
        <p:nvPicPr>
          <p:cNvPr id="6" name="Picture 5"/>
          <p:cNvPicPr>
            <a:picLocks noChangeAspect="1"/>
          </p:cNvPicPr>
          <p:nvPr/>
        </p:nvPicPr>
        <p:blipFill>
          <a:blip r:embed="rId5"/>
          <a:stretch>
            <a:fillRect/>
          </a:stretch>
        </p:blipFill>
        <p:spPr>
          <a:xfrm>
            <a:off x="6181440" y="4003529"/>
            <a:ext cx="2749632" cy="1814306"/>
          </a:xfrm>
          <a:prstGeom prst="rect">
            <a:avLst/>
          </a:prstGeom>
        </p:spPr>
      </p:pic>
    </p:spTree>
    <p:extLst>
      <p:ext uri="{BB962C8B-B14F-4D97-AF65-F5344CB8AC3E}">
        <p14:creationId xmlns:p14="http://schemas.microsoft.com/office/powerpoint/2010/main" val="25201489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ppt_x"/>
                                          </p:val>
                                        </p:tav>
                                        <p:tav tm="100000">
                                          <p:val>
                                            <p:strVal val="#ppt_x"/>
                                          </p:val>
                                        </p:tav>
                                      </p:tavLst>
                                    </p:anim>
                                    <p:anim calcmode="lin" valueType="num">
                                      <p:cBhvr additive="base">
                                        <p:cTn id="1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6456694" y="2995071"/>
            <a:ext cx="5175323" cy="3404651"/>
          </a:xfrm>
          <a:prstGeom prst="rect">
            <a:avLst/>
          </a:prstGeom>
        </p:spPr>
      </p:pic>
      <p:sp>
        <p:nvSpPr>
          <p:cNvPr id="6" name="Content Placeholder 2"/>
          <p:cNvSpPr>
            <a:spLocks noGrp="1"/>
          </p:cNvSpPr>
          <p:nvPr>
            <p:ph idx="1"/>
          </p:nvPr>
        </p:nvSpPr>
        <p:spPr>
          <a:xfrm>
            <a:off x="838200" y="1122398"/>
            <a:ext cx="10718950" cy="5463343"/>
          </a:xfrm>
        </p:spPr>
        <p:txBody>
          <a:bodyPr>
            <a:normAutofit lnSpcReduction="10000"/>
          </a:bodyPr>
          <a:lstStyle/>
          <a:p>
            <a:pPr marL="457200" indent="-457200">
              <a:buFont typeface="+mj-lt"/>
              <a:buAutoNum type="arabicPeriod"/>
            </a:pPr>
            <a:r>
              <a:rPr lang="en-US" sz="2000" dirty="0" err="1"/>
              <a:t>JFrame</a:t>
            </a:r>
            <a:endParaRPr lang="en-US" sz="2000" dirty="0"/>
          </a:p>
          <a:p>
            <a:pPr marL="457200" indent="-457200">
              <a:buFont typeface="+mj-lt"/>
              <a:buAutoNum type="arabicPeriod"/>
            </a:pPr>
            <a:r>
              <a:rPr lang="en-US" sz="2000" dirty="0" err="1"/>
              <a:t>JPanel</a:t>
            </a:r>
            <a:r>
              <a:rPr lang="en-US" sz="2000" dirty="0"/>
              <a:t>… grid &amp; tile</a:t>
            </a:r>
          </a:p>
          <a:p>
            <a:pPr marL="457200" indent="-457200">
              <a:buFont typeface="+mj-lt"/>
              <a:buAutoNum type="arabicPeriod"/>
            </a:pPr>
            <a:r>
              <a:rPr lang="en-US" sz="2000" dirty="0" err="1"/>
              <a:t>JButton</a:t>
            </a:r>
            <a:endParaRPr lang="en-US" sz="2000" dirty="0"/>
          </a:p>
          <a:p>
            <a:pPr marL="457200" indent="-457200">
              <a:buFont typeface="+mj-lt"/>
              <a:buAutoNum type="arabicPeriod"/>
            </a:pPr>
            <a:endParaRPr lang="en-US" sz="2000" dirty="0"/>
          </a:p>
          <a:p>
            <a:pPr marL="457200" indent="-457200">
              <a:buFont typeface="+mj-lt"/>
              <a:buAutoNum type="arabicPeriod"/>
            </a:pPr>
            <a:r>
              <a:rPr lang="en-US" sz="2000" dirty="0" err="1"/>
              <a:t>GridLayout</a:t>
            </a:r>
            <a:endParaRPr lang="en-US" sz="2000" dirty="0"/>
          </a:p>
          <a:p>
            <a:pPr marL="457200" indent="-457200">
              <a:buFont typeface="+mj-lt"/>
              <a:buAutoNum type="arabicPeriod"/>
            </a:pPr>
            <a:r>
              <a:rPr lang="en-US" sz="2000" dirty="0" err="1"/>
              <a:t>BorderLayout</a:t>
            </a:r>
            <a:endParaRPr lang="en-US" sz="2000" dirty="0"/>
          </a:p>
          <a:p>
            <a:pPr marL="457200" indent="-457200">
              <a:buFont typeface="+mj-lt"/>
              <a:buAutoNum type="arabicPeriod"/>
            </a:pPr>
            <a:r>
              <a:rPr lang="en-US" sz="2000" dirty="0" err="1"/>
              <a:t>FlowLayout</a:t>
            </a:r>
            <a:endParaRPr lang="en-US" sz="2000" dirty="0"/>
          </a:p>
          <a:p>
            <a:pPr marL="457200" indent="-457200">
              <a:buFont typeface="+mj-lt"/>
              <a:buAutoNum type="arabicPeriod"/>
            </a:pPr>
            <a:endParaRPr lang="en-US" sz="2000" dirty="0"/>
          </a:p>
          <a:p>
            <a:pPr marL="457200" indent="-457200">
              <a:buFont typeface="+mj-lt"/>
              <a:buAutoNum type="arabicPeriod"/>
            </a:pPr>
            <a:r>
              <a:rPr lang="en-US" sz="2000" dirty="0"/>
              <a:t>ActionListener &amp; </a:t>
            </a:r>
            <a:r>
              <a:rPr lang="en-US" sz="2000" dirty="0" err="1"/>
              <a:t>ActionEvent</a:t>
            </a:r>
            <a:endParaRPr lang="en-US" sz="2000" dirty="0"/>
          </a:p>
          <a:p>
            <a:pPr marL="457200" indent="-457200">
              <a:buFont typeface="+mj-lt"/>
              <a:buAutoNum type="arabicPeriod"/>
            </a:pPr>
            <a:endParaRPr lang="en-US" sz="2000" dirty="0"/>
          </a:p>
          <a:p>
            <a:pPr marL="457200" indent="-457200">
              <a:buFont typeface="+mj-lt"/>
              <a:buAutoNum type="arabicPeriod"/>
            </a:pPr>
            <a:r>
              <a:rPr lang="en-US" sz="2000" dirty="0"/>
              <a:t>Random</a:t>
            </a:r>
          </a:p>
          <a:p>
            <a:pPr marL="457200" indent="-457200">
              <a:buFont typeface="+mj-lt"/>
              <a:buAutoNum type="arabicPeriod"/>
            </a:pPr>
            <a:r>
              <a:rPr lang="en-US" sz="2000" dirty="0"/>
              <a:t>Graphics</a:t>
            </a:r>
          </a:p>
          <a:p>
            <a:pPr marL="457200" indent="-457200">
              <a:buFont typeface="+mj-lt"/>
              <a:buAutoNum type="arabicPeriod"/>
            </a:pPr>
            <a:r>
              <a:rPr lang="en-US" sz="2000" dirty="0"/>
              <a:t>Color</a:t>
            </a:r>
          </a:p>
          <a:p>
            <a:pPr marL="457200" indent="-457200">
              <a:buFont typeface="+mj-lt"/>
              <a:buAutoNum type="arabicPeriod"/>
            </a:pPr>
            <a:r>
              <a:rPr lang="en-US" sz="2000" dirty="0"/>
              <a:t>Font</a:t>
            </a:r>
          </a:p>
        </p:txBody>
      </p:sp>
      <p:sp>
        <p:nvSpPr>
          <p:cNvPr id="7" name="Title 1"/>
          <p:cNvSpPr txBox="1">
            <a:spLocks/>
          </p:cNvSpPr>
          <p:nvPr/>
        </p:nvSpPr>
        <p:spPr>
          <a:xfrm>
            <a:off x="838200" y="365126"/>
            <a:ext cx="10515600" cy="75727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err="1"/>
              <a:t>MosaicLite</a:t>
            </a:r>
            <a:endParaRPr lang="en-US" sz="3600" b="1" i="1" u="sng" dirty="0"/>
          </a:p>
        </p:txBody>
      </p:sp>
    </p:spTree>
    <p:extLst>
      <p:ext uri="{BB962C8B-B14F-4D97-AF65-F5344CB8AC3E}">
        <p14:creationId xmlns:p14="http://schemas.microsoft.com/office/powerpoint/2010/main" val="276280105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Closing Comments</a:t>
            </a:r>
          </a:p>
        </p:txBody>
      </p:sp>
      <p:sp>
        <p:nvSpPr>
          <p:cNvPr id="3" name="Content Placeholder 2"/>
          <p:cNvSpPr>
            <a:spLocks noGrp="1"/>
          </p:cNvSpPr>
          <p:nvPr>
            <p:ph idx="1"/>
          </p:nvPr>
        </p:nvSpPr>
        <p:spPr>
          <a:xfrm>
            <a:off x="838198" y="1525772"/>
            <a:ext cx="10515601" cy="4651191"/>
          </a:xfrm>
        </p:spPr>
        <p:txBody>
          <a:bodyPr>
            <a:normAutofit/>
          </a:bodyPr>
          <a:lstStyle/>
          <a:p>
            <a:r>
              <a:rPr lang="en-US" sz="2000" dirty="0"/>
              <a:t>I hope the example helps…</a:t>
            </a:r>
          </a:p>
          <a:p>
            <a:r>
              <a:rPr lang="en-US" sz="2000" dirty="0"/>
              <a:t>Give the holiday weekend, I am going to delay our file writing &amp; reading activities until week 5</a:t>
            </a:r>
          </a:p>
          <a:p>
            <a:r>
              <a:rPr lang="en-US" sz="2000" dirty="0"/>
              <a:t>Have a great weekend!</a:t>
            </a:r>
          </a:p>
        </p:txBody>
      </p:sp>
    </p:spTree>
    <p:extLst>
      <p:ext uri="{BB962C8B-B14F-4D97-AF65-F5344CB8AC3E}">
        <p14:creationId xmlns:p14="http://schemas.microsoft.com/office/powerpoint/2010/main" val="21438383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ormAutofit/>
          </a:bodyPr>
          <a:lstStyle/>
          <a:p>
            <a:r>
              <a:rPr lang="en-US" sz="4800" dirty="0"/>
              <a:t>End of Session</a:t>
            </a:r>
          </a:p>
        </p:txBody>
      </p:sp>
      <p:sp>
        <p:nvSpPr>
          <p:cNvPr id="3" name="Subtitle 2"/>
          <p:cNvSpPr>
            <a:spLocks noGrp="1"/>
          </p:cNvSpPr>
          <p:nvPr>
            <p:ph type="subTitle" idx="1"/>
          </p:nvPr>
        </p:nvSpPr>
        <p:spPr>
          <a:xfrm>
            <a:off x="1524000" y="3602038"/>
            <a:ext cx="9144000" cy="2198022"/>
          </a:xfrm>
        </p:spPr>
        <p:txBody>
          <a:bodyPr>
            <a:normAutofit/>
          </a:bodyPr>
          <a:lstStyle/>
          <a:p>
            <a:pPr algn="l"/>
            <a:r>
              <a:rPr lang="en-US" dirty="0"/>
              <a:t>Course Number: CPSC-24500</a:t>
            </a:r>
          </a:p>
          <a:p>
            <a:pPr algn="l"/>
            <a:r>
              <a:rPr lang="en-US" dirty="0"/>
              <a:t>Week: 4</a:t>
            </a:r>
          </a:p>
          <a:p>
            <a:pPr algn="l"/>
            <a:r>
              <a:rPr lang="en-US" dirty="0"/>
              <a:t>Session: 4</a:t>
            </a:r>
          </a:p>
          <a:p>
            <a:pPr algn="l"/>
            <a:r>
              <a:rPr lang="en-US" dirty="0"/>
              <a:t>Instructor: Eric Pogue</a:t>
            </a:r>
          </a:p>
        </p:txBody>
      </p:sp>
    </p:spTree>
    <p:extLst>
      <p:ext uri="{BB962C8B-B14F-4D97-AF65-F5344CB8AC3E}">
        <p14:creationId xmlns:p14="http://schemas.microsoft.com/office/powerpoint/2010/main" val="26118876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Serialization and Writing/Reading Text Files (IO)</a:t>
            </a:r>
          </a:p>
        </p:txBody>
      </p:sp>
      <p:sp>
        <p:nvSpPr>
          <p:cNvPr id="3" name="Content Placeholder 2"/>
          <p:cNvSpPr>
            <a:spLocks noGrp="1"/>
          </p:cNvSpPr>
          <p:nvPr>
            <p:ph idx="1"/>
          </p:nvPr>
        </p:nvSpPr>
        <p:spPr>
          <a:xfrm>
            <a:off x="838198" y="1525772"/>
            <a:ext cx="10515601" cy="4651191"/>
          </a:xfrm>
        </p:spPr>
        <p:txBody>
          <a:bodyPr>
            <a:normAutofit lnSpcReduction="10000"/>
          </a:bodyPr>
          <a:lstStyle/>
          <a:p>
            <a:pPr marL="0" indent="0">
              <a:buNone/>
            </a:pPr>
            <a:r>
              <a:rPr lang="en-US" sz="2000" dirty="0"/>
              <a:t>Serialization is an object-oriented programming term that means converting an object to a byte steam usually to be written to or read from a text or binary file.</a:t>
            </a:r>
          </a:p>
          <a:p>
            <a:pPr marL="0" indent="0">
              <a:buNone/>
            </a:pPr>
            <a:r>
              <a:rPr lang="en-US" sz="2000" dirty="0"/>
              <a:t>To write to a text file:</a:t>
            </a:r>
          </a:p>
          <a:p>
            <a:r>
              <a:rPr lang="en-US" sz="2000" dirty="0"/>
              <a:t>Create a File object, feeding the file’s path to the File class constructor</a:t>
            </a:r>
          </a:p>
          <a:p>
            <a:r>
              <a:rPr lang="en-US" sz="2000" dirty="0"/>
              <a:t>Create a FileWriter to access the File</a:t>
            </a:r>
          </a:p>
          <a:p>
            <a:r>
              <a:rPr lang="en-US" sz="2000" dirty="0"/>
              <a:t>Create a BufferedWriter to write data to the FileWriter efficiently </a:t>
            </a:r>
          </a:p>
          <a:p>
            <a:r>
              <a:rPr lang="en-US" sz="2000" dirty="0"/>
              <a:t>Use BufferedWriter’s write and newLine functions to commit the data to the file.</a:t>
            </a:r>
          </a:p>
          <a:p>
            <a:pPr marL="0" indent="0">
              <a:buNone/>
            </a:pPr>
            <a:endParaRPr lang="en-US" sz="2000" dirty="0"/>
          </a:p>
          <a:p>
            <a:pPr marL="0" indent="0">
              <a:buNone/>
            </a:pPr>
            <a:r>
              <a:rPr lang="en-US" sz="2000" dirty="0"/>
              <a:t>To read from a text file: </a:t>
            </a:r>
          </a:p>
          <a:p>
            <a:r>
              <a:rPr lang="en-US" sz="2000" dirty="0"/>
              <a:t>Create a File object, feeding the file’s path to the File class constructor</a:t>
            </a:r>
          </a:p>
          <a:p>
            <a:r>
              <a:rPr lang="en-US" sz="2000" dirty="0"/>
              <a:t>Attach a Scanner object to it</a:t>
            </a:r>
          </a:p>
          <a:p>
            <a:r>
              <a:rPr lang="en-US" sz="2000" dirty="0"/>
              <a:t>Use Scanner’s readLine and hasNextLine functions to read the file</a:t>
            </a:r>
          </a:p>
          <a:p>
            <a:pPr marL="0" indent="0">
              <a:buNone/>
            </a:pPr>
            <a:endParaRPr lang="en-US" sz="2000" dirty="0"/>
          </a:p>
        </p:txBody>
      </p:sp>
    </p:spTree>
    <p:extLst>
      <p:ext uri="{BB962C8B-B14F-4D97-AF65-F5344CB8AC3E}">
        <p14:creationId xmlns:p14="http://schemas.microsoft.com/office/powerpoint/2010/main" val="4171062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Testing</a:t>
            </a:r>
          </a:p>
        </p:txBody>
      </p:sp>
      <p:sp>
        <p:nvSpPr>
          <p:cNvPr id="3" name="Content Placeholder 2"/>
          <p:cNvSpPr>
            <a:spLocks noGrp="1"/>
          </p:cNvSpPr>
          <p:nvPr>
            <p:ph idx="1"/>
          </p:nvPr>
        </p:nvSpPr>
        <p:spPr>
          <a:xfrm>
            <a:off x="838198" y="1525772"/>
            <a:ext cx="10515601" cy="4651191"/>
          </a:xfrm>
        </p:spPr>
        <p:txBody>
          <a:bodyPr>
            <a:normAutofit/>
          </a:bodyPr>
          <a:lstStyle/>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41881503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367314767"/>
              </p:ext>
            </p:extLst>
          </p:nvPr>
        </p:nvGraphicFramePr>
        <p:xfrm>
          <a:off x="7340367" y="676333"/>
          <a:ext cx="3572428" cy="4821003"/>
        </p:xfrm>
        <a:graphic>
          <a:graphicData uri="http://schemas.openxmlformats.org/drawingml/2006/table">
            <a:tbl>
              <a:tblPr/>
              <a:tblGrid>
                <a:gridCol w="1786214">
                  <a:extLst>
                    <a:ext uri="{9D8B030D-6E8A-4147-A177-3AD203B41FA5}">
                      <a16:colId xmlns:a16="http://schemas.microsoft.com/office/drawing/2014/main" val="2934798203"/>
                    </a:ext>
                  </a:extLst>
                </a:gridCol>
                <a:gridCol w="1786214">
                  <a:extLst>
                    <a:ext uri="{9D8B030D-6E8A-4147-A177-3AD203B41FA5}">
                      <a16:colId xmlns:a16="http://schemas.microsoft.com/office/drawing/2014/main" val="3721011994"/>
                    </a:ext>
                  </a:extLst>
                </a:gridCol>
              </a:tblGrid>
              <a:tr h="264683">
                <a:tc>
                  <a:txBody>
                    <a:bodyPr/>
                    <a:lstStyle/>
                    <a:p>
                      <a:pPr algn="ctr" fontAlgn="t"/>
                      <a:r>
                        <a:rPr lang="en-US" sz="1100">
                          <a:effectLst/>
                        </a:rPr>
                        <a:t>Manual Testing</a:t>
                      </a:r>
                    </a:p>
                  </a:txBody>
                  <a:tcPr marL="47265" marR="47265" marT="47265" marB="47265">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EEEEEE"/>
                    </a:solidFill>
                  </a:tcPr>
                </a:tc>
                <a:tc>
                  <a:txBody>
                    <a:bodyPr/>
                    <a:lstStyle/>
                    <a:p>
                      <a:pPr algn="ctr" fontAlgn="t"/>
                      <a:r>
                        <a:rPr lang="en-US" sz="1100">
                          <a:effectLst/>
                        </a:rPr>
                        <a:t>Automated Testing</a:t>
                      </a:r>
                    </a:p>
                  </a:txBody>
                  <a:tcPr marL="47265" marR="47265" marT="47265" marB="47265">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EEEEEE"/>
                    </a:solidFill>
                  </a:tcPr>
                </a:tc>
                <a:extLst>
                  <a:ext uri="{0D108BD9-81ED-4DB2-BD59-A6C34878D82A}">
                    <a16:rowId xmlns:a16="http://schemas.microsoft.com/office/drawing/2014/main" val="3557092766"/>
                  </a:ext>
                </a:extLst>
              </a:tr>
              <a:tr h="945294">
                <a:tc>
                  <a:txBody>
                    <a:bodyPr/>
                    <a:lstStyle/>
                    <a:p>
                      <a:pPr fontAlgn="t"/>
                      <a:r>
                        <a:rPr lang="en-US" sz="1100">
                          <a:effectLst/>
                        </a:rPr>
                        <a:t>Executing a test cases manually without any tool support is known as manual testing.</a:t>
                      </a:r>
                    </a:p>
                  </a:txBody>
                  <a:tcPr marL="47265" marR="47265" marT="47265" marB="47265">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fontAlgn="t"/>
                      <a:r>
                        <a:rPr lang="en-US" sz="1100">
                          <a:effectLst/>
                        </a:rPr>
                        <a:t>Taking tool support and executing the test cases by using an automation tool is known as automation testing.</a:t>
                      </a:r>
                    </a:p>
                  </a:txBody>
                  <a:tcPr marL="47265" marR="47265" marT="47265" marB="47265">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2810315106"/>
                  </a:ext>
                </a:extLst>
              </a:tr>
              <a:tr h="945294">
                <a:tc>
                  <a:txBody>
                    <a:bodyPr/>
                    <a:lstStyle/>
                    <a:p>
                      <a:pPr fontAlgn="t"/>
                      <a:r>
                        <a:rPr lang="en-US" sz="1100" b="1">
                          <a:effectLst/>
                        </a:rPr>
                        <a:t>Time-consuming and tedious</a:t>
                      </a:r>
                      <a:r>
                        <a:rPr lang="en-US" sz="1100">
                          <a:effectLst/>
                        </a:rPr>
                        <a:t> − Since test cases are executed by human resources, it is very slow and tedious.</a:t>
                      </a:r>
                    </a:p>
                  </a:txBody>
                  <a:tcPr marL="47265" marR="47265" marT="47265" marB="47265">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fontAlgn="t"/>
                      <a:r>
                        <a:rPr lang="en-US" sz="1100" b="1">
                          <a:effectLst/>
                        </a:rPr>
                        <a:t>Fast</a:t>
                      </a:r>
                      <a:r>
                        <a:rPr lang="en-US" sz="1100">
                          <a:effectLst/>
                        </a:rPr>
                        <a:t> − Automation runs test cases significantly faster than human resources.</a:t>
                      </a:r>
                    </a:p>
                  </a:txBody>
                  <a:tcPr marL="47265" marR="47265" marT="47265" marB="47265">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1576927046"/>
                  </a:ext>
                </a:extLst>
              </a:tr>
              <a:tr h="1115448">
                <a:tc>
                  <a:txBody>
                    <a:bodyPr/>
                    <a:lstStyle/>
                    <a:p>
                      <a:pPr fontAlgn="t"/>
                      <a:r>
                        <a:rPr lang="en-US" sz="1100" b="1">
                          <a:effectLst/>
                        </a:rPr>
                        <a:t>Huge investment in human resources</a:t>
                      </a:r>
                      <a:r>
                        <a:rPr lang="en-US" sz="1100">
                          <a:effectLst/>
                        </a:rPr>
                        <a:t> − As test cases need to be executed manually, more testers are required in manual testing.</a:t>
                      </a:r>
                    </a:p>
                  </a:txBody>
                  <a:tcPr marL="47265" marR="47265" marT="47265" marB="47265">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fontAlgn="t"/>
                      <a:r>
                        <a:rPr lang="en-US" sz="1100" b="1">
                          <a:effectLst/>
                        </a:rPr>
                        <a:t>Less investment in human resources</a:t>
                      </a:r>
                      <a:r>
                        <a:rPr lang="en-US" sz="1100">
                          <a:effectLst/>
                        </a:rPr>
                        <a:t> − Test cases are executed using automation tools, so less number of testers are required in automation testing.</a:t>
                      </a:r>
                    </a:p>
                  </a:txBody>
                  <a:tcPr marL="47265" marR="47265" marT="47265" marB="47265">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1438023227"/>
                  </a:ext>
                </a:extLst>
              </a:tr>
              <a:tr h="775142">
                <a:tc>
                  <a:txBody>
                    <a:bodyPr/>
                    <a:lstStyle/>
                    <a:p>
                      <a:pPr fontAlgn="t"/>
                      <a:r>
                        <a:rPr lang="en-US" sz="1100" b="1">
                          <a:effectLst/>
                        </a:rPr>
                        <a:t>Less reliable</a:t>
                      </a:r>
                      <a:r>
                        <a:rPr lang="en-US" sz="1100">
                          <a:effectLst/>
                        </a:rPr>
                        <a:t> − Manual testing is less reliable, as it has to account for human errors.</a:t>
                      </a:r>
                    </a:p>
                  </a:txBody>
                  <a:tcPr marL="47265" marR="47265" marT="47265" marB="47265">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fontAlgn="t"/>
                      <a:r>
                        <a:rPr lang="en-US" sz="1100" b="1">
                          <a:effectLst/>
                        </a:rPr>
                        <a:t>More reliable</a:t>
                      </a:r>
                      <a:r>
                        <a:rPr lang="en-US" sz="1100">
                          <a:effectLst/>
                        </a:rPr>
                        <a:t> − Automation tests are precise and reliable.</a:t>
                      </a:r>
                    </a:p>
                  </a:txBody>
                  <a:tcPr marL="47265" marR="47265" marT="47265" marB="47265">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3450452487"/>
                  </a:ext>
                </a:extLst>
              </a:tr>
              <a:tr h="775142">
                <a:tc>
                  <a:txBody>
                    <a:bodyPr/>
                    <a:lstStyle/>
                    <a:p>
                      <a:pPr fontAlgn="t"/>
                      <a:r>
                        <a:rPr lang="en-US" sz="1100" b="1">
                          <a:effectLst/>
                        </a:rPr>
                        <a:t>Non-programmable</a:t>
                      </a:r>
                      <a:r>
                        <a:rPr lang="en-US" sz="1100">
                          <a:effectLst/>
                        </a:rPr>
                        <a:t> − No programming can be done to write sophisticated tests to fetch hidden information.</a:t>
                      </a:r>
                    </a:p>
                  </a:txBody>
                  <a:tcPr marL="47265" marR="47265" marT="47265" marB="47265">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fontAlgn="t"/>
                      <a:r>
                        <a:rPr lang="en-US" sz="1100" b="1" dirty="0">
                          <a:effectLst/>
                        </a:rPr>
                        <a:t>Programmable</a:t>
                      </a:r>
                      <a:r>
                        <a:rPr lang="en-US" sz="1100" dirty="0">
                          <a:effectLst/>
                        </a:rPr>
                        <a:t> − Testers can program sophisticated tests to bring out hidden information.</a:t>
                      </a:r>
                    </a:p>
                  </a:txBody>
                  <a:tcPr marL="47265" marR="47265" marT="47265" marB="47265">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3719997671"/>
                  </a:ext>
                </a:extLst>
              </a:tr>
            </a:tbl>
          </a:graphicData>
        </a:graphic>
      </p:graphicFrame>
      <p:sp>
        <p:nvSpPr>
          <p:cNvPr id="5" name="Rectangle 1"/>
          <p:cNvSpPr>
            <a:spLocks noChangeArrowheads="1"/>
          </p:cNvSpPr>
          <p:nvPr/>
        </p:nvSpPr>
        <p:spPr bwMode="auto">
          <a:xfrm>
            <a:off x="1888642" y="-1026823"/>
            <a:ext cx="13507953" cy="2616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000000"/>
                </a:solidFill>
                <a:effectLst/>
                <a:latin typeface="Verdana" panose="020B0604030504040204" pitchFamily="34" charset="0"/>
              </a:rPr>
              <a:t>Unit testing can be done in two ways − manual testing and automated testing.</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4005754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Menu Bars, Menus, and Menu Items</a:t>
            </a:r>
          </a:p>
        </p:txBody>
      </p:sp>
      <p:sp>
        <p:nvSpPr>
          <p:cNvPr id="3" name="Content Placeholder 2"/>
          <p:cNvSpPr>
            <a:spLocks noGrp="1"/>
          </p:cNvSpPr>
          <p:nvPr>
            <p:ph idx="1"/>
          </p:nvPr>
        </p:nvSpPr>
        <p:spPr>
          <a:xfrm>
            <a:off x="838198" y="1525772"/>
            <a:ext cx="10515601" cy="4651191"/>
          </a:xfrm>
        </p:spPr>
        <p:txBody>
          <a:bodyPr>
            <a:normAutofit/>
          </a:bodyPr>
          <a:lstStyle/>
          <a:p>
            <a:pPr marL="0" indent="0">
              <a:buNone/>
            </a:pPr>
            <a:r>
              <a:rPr lang="en-US" sz="2000" dirty="0"/>
              <a:t>Java Menus are implemented with three related classes:</a:t>
            </a:r>
          </a:p>
          <a:p>
            <a:r>
              <a:rPr lang="en-US" sz="2000" b="1" dirty="0"/>
              <a:t>JMenuBar</a:t>
            </a:r>
            <a:r>
              <a:rPr lang="en-US" sz="2000" dirty="0"/>
              <a:t>: the horizontal component across the top of the frame that contains Menus</a:t>
            </a:r>
          </a:p>
          <a:p>
            <a:r>
              <a:rPr lang="en-US" sz="2000" b="1" dirty="0"/>
              <a:t>JMenu</a:t>
            </a:r>
            <a:r>
              <a:rPr lang="en-US" sz="2000" dirty="0"/>
              <a:t>: the user interface element that implements “File” in the image below</a:t>
            </a:r>
          </a:p>
          <a:p>
            <a:r>
              <a:rPr lang="en-US" sz="2000" b="1" dirty="0"/>
              <a:t>JMenuItem</a:t>
            </a:r>
            <a:r>
              <a:rPr lang="en-US" sz="2000" dirty="0"/>
              <a:t>: the sub-items that can be selected from a Menu like “New” and “Exit” in the  example below</a:t>
            </a:r>
          </a:p>
          <a:p>
            <a:r>
              <a:rPr lang="en-US" sz="2000" dirty="0"/>
              <a:t>The inheritance hierarchy for menu-related classes:</a:t>
            </a:r>
          </a:p>
          <a:p>
            <a:pPr marL="0" indent="0">
              <a:buNone/>
            </a:pPr>
            <a:endParaRPr lang="en-US" sz="1600" dirty="0"/>
          </a:p>
        </p:txBody>
      </p:sp>
      <p:pic>
        <p:nvPicPr>
          <p:cNvPr id="1026" name="Picture 2" descr="Image result for jmenu image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12769" y="3434317"/>
            <a:ext cx="2986858" cy="2003684"/>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p:cNvPicPr>
            <a:picLocks noChangeAspect="1"/>
          </p:cNvPicPr>
          <p:nvPr/>
        </p:nvPicPr>
        <p:blipFill>
          <a:blip r:embed="rId4"/>
          <a:stretch>
            <a:fillRect/>
          </a:stretch>
        </p:blipFill>
        <p:spPr>
          <a:xfrm>
            <a:off x="1635086" y="3851367"/>
            <a:ext cx="4460912" cy="2443031"/>
          </a:xfrm>
          <a:prstGeom prst="rect">
            <a:avLst/>
          </a:prstGeom>
        </p:spPr>
      </p:pic>
    </p:spTree>
    <p:extLst>
      <p:ext uri="{BB962C8B-B14F-4D97-AF65-F5344CB8AC3E}">
        <p14:creationId xmlns:p14="http://schemas.microsoft.com/office/powerpoint/2010/main" val="6698388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Mouse Clicking, Mouse Dragging, and Keystrokes</a:t>
            </a:r>
          </a:p>
        </p:txBody>
      </p:sp>
      <p:sp>
        <p:nvSpPr>
          <p:cNvPr id="3" name="Content Placeholder 2"/>
          <p:cNvSpPr>
            <a:spLocks noGrp="1"/>
          </p:cNvSpPr>
          <p:nvPr>
            <p:ph idx="1"/>
          </p:nvPr>
        </p:nvSpPr>
        <p:spPr>
          <a:xfrm>
            <a:off x="838198" y="1525772"/>
            <a:ext cx="10515601" cy="4651191"/>
          </a:xfrm>
        </p:spPr>
        <p:txBody>
          <a:bodyPr>
            <a:normAutofit/>
          </a:bodyPr>
          <a:lstStyle/>
          <a:p>
            <a:pPr marL="0" indent="0">
              <a:buNone/>
            </a:pPr>
            <a:r>
              <a:rPr lang="en-US" sz="2000" dirty="0"/>
              <a:t>Nearly all graphical applications respond to Mouse Clicking and Keystrokes. Many applications also implement special behavior for Mouse Dragging. With Java in order to respond to these events we implement ActionListeners including:</a:t>
            </a:r>
          </a:p>
          <a:p>
            <a:r>
              <a:rPr lang="en-US" sz="2000" b="1" dirty="0"/>
              <a:t>MouseListener: </a:t>
            </a:r>
            <a:r>
              <a:rPr lang="en-US" sz="2000" dirty="0"/>
              <a:t>Interface to implement to respond to Mouse Clicking</a:t>
            </a:r>
          </a:p>
          <a:p>
            <a:r>
              <a:rPr lang="en-US" sz="2000" b="1" dirty="0"/>
              <a:t>MouseMotionListener</a:t>
            </a:r>
            <a:r>
              <a:rPr lang="en-US" sz="2000" dirty="0"/>
              <a:t>: Interface to implement to respond to Mouse Dragging</a:t>
            </a:r>
          </a:p>
          <a:p>
            <a:r>
              <a:rPr lang="en-US" sz="2000" b="1" dirty="0"/>
              <a:t>KeyListener: </a:t>
            </a:r>
            <a:r>
              <a:rPr lang="en-US" sz="2000" dirty="0"/>
              <a:t>Interface to implement to respond to Keystrokes</a:t>
            </a:r>
          </a:p>
        </p:txBody>
      </p:sp>
    </p:spTree>
    <p:extLst>
      <p:ext uri="{BB962C8B-B14F-4D97-AF65-F5344CB8AC3E}">
        <p14:creationId xmlns:p14="http://schemas.microsoft.com/office/powerpoint/2010/main" val="410502687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E7FF26E314236448B954F3A97640002" ma:contentTypeVersion="0" ma:contentTypeDescription="Create a new document." ma:contentTypeScope="" ma:versionID="dcd134f7ef3b1aa8a267b1d1a9f0b332">
  <xsd:schema xmlns:xsd="http://www.w3.org/2001/XMLSchema" xmlns:xs="http://www.w3.org/2001/XMLSchema" xmlns:p="http://schemas.microsoft.com/office/2006/metadata/properties" targetNamespace="http://schemas.microsoft.com/office/2006/metadata/properties" ma:root="true" ma:fieldsID="fad425956ca267ea5e6d723b3f3bd6f1">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906A71E-D2C6-4CAA-8E79-10C504BC5F5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3473EA1A-2744-48E8-B2A3-4F89C0FC849C}">
  <ds:schemaRefs>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www.w3.org/XML/1998/namespace"/>
    <ds:schemaRef ds:uri="http://purl.org/dc/dcmitype/"/>
  </ds:schemaRefs>
</ds:datastoreItem>
</file>

<file path=customXml/itemProps3.xml><?xml version="1.0" encoding="utf-8"?>
<ds:datastoreItem xmlns:ds="http://schemas.openxmlformats.org/officeDocument/2006/customXml" ds:itemID="{87FD8B20-B89A-4B23-9329-175195DD4D8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13534</TotalTime>
  <Words>4457</Words>
  <Application>Microsoft Office PowerPoint</Application>
  <PresentationFormat>Widescreen</PresentationFormat>
  <Paragraphs>462</Paragraphs>
  <Slides>47</Slides>
  <Notes>47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47</vt:i4>
      </vt:variant>
    </vt:vector>
  </HeadingPairs>
  <TitlesOfParts>
    <vt:vector size="52" baseType="lpstr">
      <vt:lpstr>Arial</vt:lpstr>
      <vt:lpstr>Calibri</vt:lpstr>
      <vt:lpstr>Calibri Light</vt:lpstr>
      <vt:lpstr>Verdana</vt:lpstr>
      <vt:lpstr>Office Theme</vt:lpstr>
      <vt:lpstr>Object-Oriented Programming Session: Week 5 Session 1  Instructor: Eric Pogue</vt:lpstr>
      <vt:lpstr>Briefly Discuss FaceDraw Assignment</vt:lpstr>
      <vt:lpstr>Briefly Discuss Mosaic Assignment</vt:lpstr>
      <vt:lpstr>Learning Objectives – Week 4</vt:lpstr>
      <vt:lpstr>Serialization and Writing/Reading Text Files (IO)</vt:lpstr>
      <vt:lpstr>Testing</vt:lpstr>
      <vt:lpstr>PowerPoint Presentation</vt:lpstr>
      <vt:lpstr>Menu Bars, Menus, and Menu Items</vt:lpstr>
      <vt:lpstr>Mouse Clicking, Mouse Dragging, and Keystrokes</vt:lpstr>
      <vt:lpstr>MouseListener Interface</vt:lpstr>
      <vt:lpstr>MouseMotionListener Interface</vt:lpstr>
      <vt:lpstr>KeyListener Interface</vt:lpstr>
      <vt:lpstr>OvalDraw Plus User Interface Design</vt:lpstr>
      <vt:lpstr>Timers</vt:lpstr>
      <vt:lpstr>Model-View-Controller</vt:lpstr>
      <vt:lpstr>Learning Objectives – Week 4</vt:lpstr>
      <vt:lpstr>Serialization and Reading/Writing Text Files</vt:lpstr>
      <vt:lpstr>OvalDraw Plus User Interface Design</vt:lpstr>
      <vt:lpstr>Closing Comments &amp; Next Steps</vt:lpstr>
      <vt:lpstr>End of Session</vt:lpstr>
      <vt:lpstr>Object-Oriented Programming Session: Week 4 Session 2  Subject: More Interactive User Interfaces Instructor: Eric Pogue</vt:lpstr>
      <vt:lpstr>Learning Objectives – Week 4</vt:lpstr>
      <vt:lpstr>Learning Objectives – Week 4</vt:lpstr>
      <vt:lpstr>OvalDraw Plus User Interface Design</vt:lpstr>
      <vt:lpstr>Learning Objectives – Week 4</vt:lpstr>
      <vt:lpstr>Closing Comments &amp; Next Steps</vt:lpstr>
      <vt:lpstr>End of Session</vt:lpstr>
      <vt:lpstr>Object-Oriented Programming Session: Week 4 Session 3  Subject: Clicks, Drags, Timers, and Animations Instructor: Eric Pogue</vt:lpstr>
      <vt:lpstr>Learning Objectives – Week 4</vt:lpstr>
      <vt:lpstr>Learning Objectives – Week 4</vt:lpstr>
      <vt:lpstr>Mouse Clicking, Mouse Dragging, and Keystrokes</vt:lpstr>
      <vt:lpstr>MouseListener Interface</vt:lpstr>
      <vt:lpstr>MouseMotionListener Interface</vt:lpstr>
      <vt:lpstr>OvalDraw Plus With Clicking and Dragging </vt:lpstr>
      <vt:lpstr>OvalDraw Plus Enhancements Steps</vt:lpstr>
      <vt:lpstr>Quick Break</vt:lpstr>
      <vt:lpstr>Timers</vt:lpstr>
      <vt:lpstr>OvalDraw Plus Timer and Animated Faces</vt:lpstr>
      <vt:lpstr>Learning Objectives – Week 4</vt:lpstr>
      <vt:lpstr>End of Session</vt:lpstr>
      <vt:lpstr>Object-Oriented Programming Session: Week 4 Session 4  Subject: Thursday Lunch Discussion &amp; Lecture Instructor: Eric Pogue</vt:lpstr>
      <vt:lpstr>Introductions, Feedback, and Q&amp;A</vt:lpstr>
      <vt:lpstr>PowerPoint Presentation</vt:lpstr>
      <vt:lpstr>Layout Managers (continued)</vt:lpstr>
      <vt:lpstr>PowerPoint Presentation</vt:lpstr>
      <vt:lpstr>Closing Comments</vt:lpstr>
      <vt:lpstr>End of Session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Pogue Eric</dc:creator>
  <cp:lastModifiedBy>Eric Pogue</cp:lastModifiedBy>
  <cp:revision>384</cp:revision>
  <cp:lastPrinted>2017-04-06T21:54:11Z</cp:lastPrinted>
  <dcterms:created xsi:type="dcterms:W3CDTF">2016-08-15T18:20:40Z</dcterms:created>
  <dcterms:modified xsi:type="dcterms:W3CDTF">2017-04-13T21:59:27Z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0x0101004E7FF26E314236448B954F3A97640002</vt:lpwstr>
  </property>
  <property fmtid="{D5CDD505-2E9C-101B-9397-08002B2CF9AE}" pid="3" name="IsMyDocuments">
    <vt:bool>true</vt:bool>
  </property>
</Properties>
</file>

<file path=docProps/thumbnail.jpeg>
</file>